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10" r:id="rId2"/>
    <p:sldMasterId id="2147483660" r:id="rId3"/>
    <p:sldMasterId id="2147483694" r:id="rId4"/>
  </p:sldMasterIdLst>
  <p:notesMasterIdLst>
    <p:notesMasterId r:id="rId40"/>
  </p:notesMasterIdLst>
  <p:handoutMasterIdLst>
    <p:handoutMasterId r:id="rId41"/>
  </p:handoutMasterIdLst>
  <p:sldIdLst>
    <p:sldId id="629" r:id="rId5"/>
    <p:sldId id="499" r:id="rId6"/>
    <p:sldId id="592" r:id="rId7"/>
    <p:sldId id="747" r:id="rId8"/>
    <p:sldId id="750" r:id="rId9"/>
    <p:sldId id="711" r:id="rId10"/>
    <p:sldId id="712" r:id="rId11"/>
    <p:sldId id="748" r:id="rId12"/>
    <p:sldId id="749" r:id="rId13"/>
    <p:sldId id="751" r:id="rId14"/>
    <p:sldId id="752" r:id="rId15"/>
    <p:sldId id="754" r:id="rId16"/>
    <p:sldId id="756" r:id="rId17"/>
    <p:sldId id="757" r:id="rId18"/>
    <p:sldId id="758" r:id="rId19"/>
    <p:sldId id="759" r:id="rId20"/>
    <p:sldId id="760" r:id="rId21"/>
    <p:sldId id="761" r:id="rId22"/>
    <p:sldId id="762" r:id="rId23"/>
    <p:sldId id="763" r:id="rId24"/>
    <p:sldId id="764" r:id="rId25"/>
    <p:sldId id="765" r:id="rId26"/>
    <p:sldId id="768" r:id="rId27"/>
    <p:sldId id="769" r:id="rId28"/>
    <p:sldId id="770" r:id="rId29"/>
    <p:sldId id="771" r:id="rId30"/>
    <p:sldId id="776" r:id="rId31"/>
    <p:sldId id="777" r:id="rId32"/>
    <p:sldId id="778" r:id="rId33"/>
    <p:sldId id="779" r:id="rId34"/>
    <p:sldId id="734" r:id="rId35"/>
    <p:sldId id="772" r:id="rId36"/>
    <p:sldId id="773" r:id="rId37"/>
    <p:sldId id="774" r:id="rId38"/>
    <p:sldId id="680" r:id="rId39"/>
  </p:sldIdLst>
  <p:sldSz cx="9144000" cy="6858000" type="screen4x3"/>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2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extLst>
      <p:ext uri="{19B8F6BF-5375-455C-9EA6-DF929625EA0E}">
        <p15:presenceInfo xmlns:p15="http://schemas.microsoft.com/office/powerpoint/2012/main" userId="PC" providerId="None"/>
      </p:ext>
    </p:extLst>
  </p:cmAuthor>
  <p:cmAuthor id="2" name="彩虹鱼" initials="彩虹鱼" lastIdx="2" clrIdx="1">
    <p:extLst>
      <p:ext uri="{19B8F6BF-5375-455C-9EA6-DF929625EA0E}">
        <p15:presenceInfo xmlns:p15="http://schemas.microsoft.com/office/powerpoint/2012/main" userId="彩虹鱼"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3F7"/>
    <a:srgbClr val="0066FF"/>
    <a:srgbClr val="B95B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050" autoAdjust="0"/>
  </p:normalViewPr>
  <p:slideViewPr>
    <p:cSldViewPr>
      <p:cViewPr varScale="1">
        <p:scale>
          <a:sx n="74" d="100"/>
          <a:sy n="74" d="100"/>
        </p:scale>
        <p:origin x="174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47" d="100"/>
          <a:sy n="47" d="100"/>
        </p:scale>
        <p:origin x="-2400" y="-106"/>
      </p:cViewPr>
      <p:guideLst>
        <p:guide orient="horz" pos="3131"/>
        <p:guide pos="21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050" y="0"/>
            <a:ext cx="2930525" cy="496888"/>
          </a:xfrm>
          <a:prstGeom prst="rect">
            <a:avLst/>
          </a:prstGeom>
        </p:spPr>
        <p:txBody>
          <a:bodyPr vert="horz" lIns="91440" tIns="45720" rIns="91440" bIns="45720" rtlCol="0"/>
          <a:lstStyle>
            <a:lvl1pPr algn="r">
              <a:defRPr sz="1200"/>
            </a:lvl1pPr>
          </a:lstStyle>
          <a:p>
            <a:fld id="{309B67DA-BAA8-4153-9996-773F7A2CE133}" type="datetimeFigureOut">
              <a:rPr lang="zh-CN" altLang="en-US" smtClean="0"/>
              <a:pPr/>
              <a:t>2019/4/11</a:t>
            </a:fld>
            <a:endParaRPr lang="zh-CN" altLang="en-US"/>
          </a:p>
        </p:txBody>
      </p:sp>
      <p:sp>
        <p:nvSpPr>
          <p:cNvPr id="4" name="页脚占位符 3"/>
          <p:cNvSpPr>
            <a:spLocks noGrp="1"/>
          </p:cNvSpPr>
          <p:nvPr>
            <p:ph type="ftr" sz="quarter" idx="2"/>
          </p:nvPr>
        </p:nvSpPr>
        <p:spPr>
          <a:xfrm>
            <a:off x="0" y="9444038"/>
            <a:ext cx="2930525" cy="4968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050" y="9444038"/>
            <a:ext cx="2930525" cy="496887"/>
          </a:xfrm>
          <a:prstGeom prst="rect">
            <a:avLst/>
          </a:prstGeom>
        </p:spPr>
        <p:txBody>
          <a:bodyPr vert="horz" lIns="91440" tIns="45720" rIns="91440" bIns="45720" rtlCol="0" anchor="b"/>
          <a:lstStyle>
            <a:lvl1pPr algn="r">
              <a:defRPr sz="1200"/>
            </a:lvl1pPr>
          </a:lstStyle>
          <a:p>
            <a:fld id="{303D4AE5-DD65-4D79-8BC1-36E3FD373457}" type="slidenum">
              <a:rPr lang="zh-CN" altLang="en-US" smtClean="0"/>
              <a:pPr/>
              <a:t>‹#›</a:t>
            </a:fld>
            <a:endParaRPr lang="zh-CN" altLang="en-US"/>
          </a:p>
        </p:txBody>
      </p:sp>
    </p:spTree>
    <p:extLst>
      <p:ext uri="{BB962C8B-B14F-4D97-AF65-F5344CB8AC3E}">
        <p14:creationId xmlns:p14="http://schemas.microsoft.com/office/powerpoint/2010/main" val="3916122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6F6B1759-D738-4E05-AB4B-13CECE9C6580}" type="datetimeFigureOut">
              <a:rPr lang="zh-CN" altLang="en-US" smtClean="0"/>
              <a:pPr/>
              <a:t>2019/4/11</a:t>
            </a:fld>
            <a:endParaRPr lang="zh-CN" altLang="en-US"/>
          </a:p>
        </p:txBody>
      </p:sp>
      <p:sp>
        <p:nvSpPr>
          <p:cNvPr id="4" name="幻灯片图像占位符 3"/>
          <p:cNvSpPr>
            <a:spLocks noGrp="1" noRot="1" noChangeAspect="1"/>
          </p:cNvSpPr>
          <p:nvPr>
            <p:ph type="sldImg" idx="2"/>
          </p:nvPr>
        </p:nvSpPr>
        <p:spPr>
          <a:xfrm>
            <a:off x="896938" y="746125"/>
            <a:ext cx="4967287" cy="37274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22694"/>
            <a:ext cx="5408930" cy="447413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DFB279D7-15C8-49E7-8BD4-EF3435ABA0BD}" type="slidenum">
              <a:rPr lang="zh-CN" altLang="en-US" smtClean="0"/>
              <a:pPr/>
              <a:t>‹#›</a:t>
            </a:fld>
            <a:endParaRPr lang="zh-CN" altLang="en-US"/>
          </a:p>
        </p:txBody>
      </p:sp>
    </p:spTree>
    <p:extLst>
      <p:ext uri="{BB962C8B-B14F-4D97-AF65-F5344CB8AC3E}">
        <p14:creationId xmlns:p14="http://schemas.microsoft.com/office/powerpoint/2010/main" val="270999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对于如图所示的分类任务，深度学习可以轻松达到</a:t>
            </a:r>
            <a:r>
              <a:rPr lang="en-US" altLang="zh-CN" dirty="0"/>
              <a:t>94%</a:t>
            </a:r>
            <a:r>
              <a:rPr lang="zh-CN" altLang="en-US" dirty="0"/>
              <a:t>的准确率</a:t>
            </a:r>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3</a:t>
            </a:fld>
            <a:endParaRPr lang="zh-CN" altLang="en-US"/>
          </a:p>
        </p:txBody>
      </p:sp>
    </p:spTree>
    <p:extLst>
      <p:ext uri="{BB962C8B-B14F-4D97-AF65-F5344CB8AC3E}">
        <p14:creationId xmlns:p14="http://schemas.microsoft.com/office/powerpoint/2010/main" val="108398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8093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算法和示意图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文章采用在 </a:t>
            </a:r>
            <a:r>
              <a:rPr lang="en-US" altLang="zh-CN" sz="1200" b="0" i="0" kern="1200" dirty="0">
                <a:solidFill>
                  <a:schemeClr val="tx1"/>
                </a:solidFill>
                <a:effectLst/>
                <a:latin typeface="+mn-lt"/>
                <a:ea typeface="+mn-ea"/>
                <a:cs typeface="+mn-cs"/>
              </a:rPr>
              <a:t>Bregman </a:t>
            </a:r>
            <a:r>
              <a:rPr lang="zh-CN" altLang="en-US" sz="1200" b="0" i="0" kern="1200" dirty="0">
                <a:solidFill>
                  <a:schemeClr val="tx1"/>
                </a:solidFill>
                <a:effectLst/>
                <a:latin typeface="+mn-lt"/>
                <a:ea typeface="+mn-ea"/>
                <a:cs typeface="+mn-cs"/>
              </a:rPr>
              <a:t>散度下的指数族分布的混合密度估计，损失函数采用的类似于交叉熵函数，实验表明</a:t>
            </a:r>
            <a:r>
              <a:rPr lang="en-US" altLang="zh-CN" sz="1200" b="0" i="0" kern="1200" dirty="0">
                <a:solidFill>
                  <a:schemeClr val="tx1"/>
                </a:solidFill>
                <a:effectLst/>
                <a:latin typeface="+mn-lt"/>
                <a:ea typeface="+mn-ea"/>
                <a:cs typeface="+mn-cs"/>
              </a:rPr>
              <a:t>squared Euclidean</a:t>
            </a:r>
            <a:r>
              <a:rPr lang="zh-CN" altLang="en-US" sz="1200" b="0" i="0" kern="1200" dirty="0">
                <a:solidFill>
                  <a:schemeClr val="tx1"/>
                </a:solidFill>
                <a:effectLst/>
                <a:latin typeface="+mn-lt"/>
                <a:ea typeface="+mn-ea"/>
                <a:cs typeface="+mn-cs"/>
              </a:rPr>
              <a:t>距离比</a:t>
            </a:r>
            <a:r>
              <a:rPr lang="en-US" altLang="zh-CN" sz="1200" b="0" i="0" kern="1200" dirty="0">
                <a:solidFill>
                  <a:schemeClr val="tx1"/>
                </a:solidFill>
                <a:effectLst/>
                <a:latin typeface="+mn-lt"/>
                <a:ea typeface="+mn-ea"/>
                <a:cs typeface="+mn-cs"/>
              </a:rPr>
              <a:t>cosine</a:t>
            </a:r>
            <a:r>
              <a:rPr lang="zh-CN" altLang="en-US" sz="1200" b="0" i="0" kern="1200" dirty="0">
                <a:solidFill>
                  <a:schemeClr val="tx1"/>
                </a:solidFill>
                <a:effectLst/>
                <a:latin typeface="+mn-lt"/>
                <a:ea typeface="+mn-ea"/>
                <a:cs typeface="+mn-cs"/>
              </a:rPr>
              <a:t>距离要好</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个点，文章在训练时采用相对测试时更多的类别数，即训练时每个 </a:t>
            </a:r>
            <a:r>
              <a:rPr lang="en-US" altLang="zh-CN" sz="1200" b="0" i="0" kern="1200" dirty="0">
                <a:solidFill>
                  <a:schemeClr val="tx1"/>
                </a:solidFill>
                <a:effectLst/>
                <a:latin typeface="+mn-lt"/>
                <a:ea typeface="+mn-ea"/>
                <a:cs typeface="+mn-cs"/>
              </a:rPr>
              <a:t>episodes </a:t>
            </a:r>
            <a:r>
              <a:rPr lang="zh-CN" altLang="en-US" sz="1200" b="0" i="0" kern="1200" dirty="0">
                <a:solidFill>
                  <a:schemeClr val="tx1"/>
                </a:solidFill>
                <a:effectLst/>
                <a:latin typeface="+mn-lt"/>
                <a:ea typeface="+mn-ea"/>
                <a:cs typeface="+mn-cs"/>
              </a:rPr>
              <a:t>采用 </a:t>
            </a:r>
            <a:r>
              <a:rPr lang="en-US" altLang="zh-CN" sz="1200" b="0" i="0" kern="1200" dirty="0">
                <a:solidFill>
                  <a:schemeClr val="tx1"/>
                </a:solidFill>
                <a:effectLst/>
                <a:latin typeface="+mn-lt"/>
                <a:ea typeface="+mn-ea"/>
                <a:cs typeface="+mn-cs"/>
              </a:rPr>
              <a:t>20 </a:t>
            </a:r>
            <a:r>
              <a:rPr lang="zh-CN" altLang="en-US" sz="1200" b="0" i="0" kern="1200" dirty="0">
                <a:solidFill>
                  <a:schemeClr val="tx1"/>
                </a:solidFill>
                <a:effectLst/>
                <a:latin typeface="+mn-lt"/>
                <a:ea typeface="+mn-ea"/>
                <a:cs typeface="+mn-cs"/>
              </a:rPr>
              <a:t>个类（</a:t>
            </a:r>
            <a:r>
              <a:rPr lang="en-US" altLang="zh-CN" sz="1200" b="0" i="0" kern="1200" dirty="0">
                <a:solidFill>
                  <a:schemeClr val="tx1"/>
                </a:solidFill>
                <a:effectLst/>
                <a:latin typeface="+mn-lt"/>
                <a:ea typeface="+mn-ea"/>
                <a:cs typeface="+mn-cs"/>
              </a:rPr>
              <a:t>20 way</a:t>
            </a:r>
            <a:r>
              <a:rPr lang="zh-CN" altLang="en-US" sz="1200" b="0" i="0" kern="1200" dirty="0">
                <a:solidFill>
                  <a:schemeClr val="tx1"/>
                </a:solidFill>
                <a:effectLst/>
                <a:latin typeface="+mn-lt"/>
                <a:ea typeface="+mn-ea"/>
                <a:cs typeface="+mn-cs"/>
              </a:rPr>
              <a:t>），而测试对在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个类（</a:t>
            </a:r>
            <a:r>
              <a:rPr lang="en-US" altLang="zh-CN" sz="1200" b="0" i="0" kern="1200" dirty="0">
                <a:solidFill>
                  <a:schemeClr val="tx1"/>
                </a:solidFill>
                <a:effectLst/>
                <a:latin typeface="+mn-lt"/>
                <a:ea typeface="+mn-ea"/>
                <a:cs typeface="+mn-cs"/>
              </a:rPr>
              <a:t>5 way</a:t>
            </a:r>
            <a:r>
              <a:rPr lang="zh-CN" altLang="en-US" sz="1200" b="0" i="0" kern="1200" dirty="0">
                <a:solidFill>
                  <a:schemeClr val="tx1"/>
                </a:solidFill>
                <a:effectLst/>
                <a:latin typeface="+mn-lt"/>
                <a:ea typeface="+mn-ea"/>
                <a:cs typeface="+mn-cs"/>
              </a:rPr>
              <a:t>）中进行，其效果相对训练时也采用 </a:t>
            </a:r>
            <a:r>
              <a:rPr lang="en-US" altLang="zh-CN" sz="1200" b="0" i="0" kern="1200" dirty="0">
                <a:solidFill>
                  <a:schemeClr val="tx1"/>
                </a:solidFill>
                <a:effectLst/>
                <a:latin typeface="+mn-lt"/>
                <a:ea typeface="+mn-ea"/>
                <a:cs typeface="+mn-cs"/>
              </a:rPr>
              <a:t>5 way </a:t>
            </a:r>
            <a:r>
              <a:rPr lang="zh-CN" altLang="en-US" sz="1200" b="0" i="0" kern="1200" dirty="0">
                <a:solidFill>
                  <a:schemeClr val="tx1"/>
                </a:solidFill>
                <a:effectLst/>
                <a:latin typeface="+mn-lt"/>
                <a:ea typeface="+mn-ea"/>
                <a:cs typeface="+mn-cs"/>
              </a:rPr>
              <a:t>的提升了 </a:t>
            </a:r>
            <a:r>
              <a:rPr lang="en-US" altLang="zh-CN" sz="1200" b="0" i="0" kern="1200" dirty="0">
                <a:solidFill>
                  <a:schemeClr val="tx1"/>
                </a:solidFill>
                <a:effectLst/>
                <a:latin typeface="+mn-lt"/>
                <a:ea typeface="+mn-ea"/>
                <a:cs typeface="+mn-cs"/>
              </a:rPr>
              <a:t>2.5 </a:t>
            </a:r>
            <a:r>
              <a:rPr lang="zh-CN" altLang="en-US" sz="1200" b="0" i="0" kern="1200" dirty="0">
                <a:solidFill>
                  <a:schemeClr val="tx1"/>
                </a:solidFill>
                <a:effectLst/>
                <a:latin typeface="+mn-lt"/>
                <a:ea typeface="+mn-ea"/>
                <a:cs typeface="+mn-cs"/>
              </a:rPr>
              <a:t>个百分点。</a:t>
            </a:r>
            <a:endParaRPr lang="zh-CN" altLang="en-US" dirty="0"/>
          </a:p>
        </p:txBody>
      </p:sp>
    </p:spTree>
    <p:extLst>
      <p:ext uri="{BB962C8B-B14F-4D97-AF65-F5344CB8AC3E}">
        <p14:creationId xmlns:p14="http://schemas.microsoft.com/office/powerpoint/2010/main" val="197865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en-US" altLang="zh-CN" sz="1200" b="0" i="0" kern="1200" dirty="0">
                <a:solidFill>
                  <a:schemeClr val="tx1"/>
                </a:solidFill>
                <a:effectLst/>
                <a:latin typeface="+mn-lt"/>
                <a:ea typeface="+mn-ea"/>
                <a:cs typeface="+mn-cs"/>
              </a:rPr>
              <a:t>meta learning</a:t>
            </a:r>
            <a:r>
              <a:rPr lang="zh-CN" altLang="en-US" sz="1200" b="0" i="0" kern="1200" dirty="0">
                <a:solidFill>
                  <a:schemeClr val="tx1"/>
                </a:solidFill>
                <a:effectLst/>
                <a:latin typeface="+mn-lt"/>
                <a:ea typeface="+mn-ea"/>
                <a:cs typeface="+mn-cs"/>
              </a:rPr>
              <a:t>是机器学习的一个子领域，它自动学习一些应用于机器学习实验的元数据，主要目的是使用这些元数据来自动学习如何在解决不同类型的学习问题时变得灵活，从而提高现有的学习算法。灵活性是非常重要的，因为每个学习算法都是基于一组有关数据的假设，即它是归纳偏</a:t>
            </a:r>
            <a:r>
              <a:rPr lang="en-US" altLang="zh-CN" sz="1200" b="0" i="0" kern="1200" dirty="0">
                <a:solidFill>
                  <a:schemeClr val="tx1"/>
                </a:solidFill>
                <a:effectLst/>
                <a:latin typeface="+mn-lt"/>
                <a:ea typeface="+mn-ea"/>
                <a:cs typeface="+mn-cs"/>
              </a:rPr>
              <a:t>(bias)</a:t>
            </a:r>
            <a:r>
              <a:rPr lang="zh-CN" altLang="en-US" sz="1200" b="0" i="0" kern="1200" dirty="0">
                <a:solidFill>
                  <a:schemeClr val="tx1"/>
                </a:solidFill>
                <a:effectLst/>
                <a:latin typeface="+mn-lt"/>
                <a:ea typeface="+mn-ea"/>
                <a:cs typeface="+mn-cs"/>
              </a:rPr>
              <a:t>的。这意味着如果</a:t>
            </a:r>
            <a:r>
              <a:rPr lang="en-US" altLang="zh-CN" sz="1200" b="0" i="0" kern="1200" dirty="0">
                <a:solidFill>
                  <a:schemeClr val="tx1"/>
                </a:solidFill>
                <a:effectLst/>
                <a:latin typeface="+mn-lt"/>
                <a:ea typeface="+mn-ea"/>
                <a:cs typeface="+mn-cs"/>
              </a:rPr>
              <a:t>bias</a:t>
            </a:r>
            <a:r>
              <a:rPr lang="zh-CN" altLang="en-US" sz="1200" b="0" i="0" kern="1200" dirty="0">
                <a:solidFill>
                  <a:schemeClr val="tx1"/>
                </a:solidFill>
                <a:effectLst/>
                <a:latin typeface="+mn-lt"/>
                <a:ea typeface="+mn-ea"/>
                <a:cs typeface="+mn-cs"/>
              </a:rPr>
              <a:t>与学习问题中的数据相匹配，那么学习就会很好。学习算法在一个学习问题上表现得非常好，但在下一个学习问题上表现得非常糟糕。这对机器学习或数据挖掘技术的使用造成了很大的限制，因为学习问题与不同学习算法的有效性之间的关系尚不清楚。</a:t>
            </a:r>
            <a:endParaRPr lang="zh-CN" altLang="en-US" dirty="0"/>
          </a:p>
        </p:txBody>
      </p:sp>
    </p:spTree>
    <p:extLst>
      <p:ext uri="{BB962C8B-B14F-4D97-AF65-F5344CB8AC3E}">
        <p14:creationId xmlns:p14="http://schemas.microsoft.com/office/powerpoint/2010/main" val="1590915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8867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利用循环神经网络来产生梯度的更新规则，以此更新</a:t>
            </a:r>
            <a:r>
              <a:rPr lang="en-US" altLang="zh-CN" dirty="0"/>
              <a:t>base model</a:t>
            </a:r>
            <a:r>
              <a:rPr lang="zh-CN" altLang="en-US" dirty="0"/>
              <a:t>的参数。</a:t>
            </a:r>
          </a:p>
        </p:txBody>
      </p:sp>
    </p:spTree>
    <p:extLst>
      <p:ext uri="{BB962C8B-B14F-4D97-AF65-F5344CB8AC3E}">
        <p14:creationId xmlns:p14="http://schemas.microsoft.com/office/powerpoint/2010/main" val="3824823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835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所以</a:t>
            </a:r>
            <a:r>
              <a:rPr lang="en-US" altLang="zh-CN" dirty="0"/>
              <a:t>base model</a:t>
            </a:r>
            <a:r>
              <a:rPr lang="zh-CN" altLang="en-US" dirty="0"/>
              <a:t>的参数看成多个</a:t>
            </a:r>
            <a:r>
              <a:rPr lang="en-US" altLang="zh-CN" dirty="0" err="1"/>
              <a:t>coordinatewise</a:t>
            </a:r>
            <a:r>
              <a:rPr lang="zh-CN" altLang="en-US" dirty="0"/>
              <a:t>结构，然后所有结构共享</a:t>
            </a:r>
            <a:r>
              <a:rPr lang="en-US" altLang="zh-CN" dirty="0"/>
              <a:t>LSTM</a:t>
            </a:r>
            <a:r>
              <a:rPr lang="zh-CN" altLang="en-US" dirty="0"/>
              <a:t>参数，但是不同结构的</a:t>
            </a:r>
            <a:r>
              <a:rPr lang="en-US" altLang="zh-CN" dirty="0"/>
              <a:t>LSTM</a:t>
            </a:r>
            <a:r>
              <a:rPr lang="zh-CN" altLang="en-US" dirty="0"/>
              <a:t>会有不同的输出状态等，由此实现用一个压缩的</a:t>
            </a:r>
            <a:r>
              <a:rPr lang="en-US" altLang="zh-CN" dirty="0"/>
              <a:t>LSTM</a:t>
            </a:r>
            <a:r>
              <a:rPr lang="zh-CN" altLang="en-US" dirty="0"/>
              <a:t>来表示一个大的深度学习网络参数。</a:t>
            </a:r>
          </a:p>
        </p:txBody>
      </p:sp>
    </p:spTree>
    <p:extLst>
      <p:ext uri="{BB962C8B-B14F-4D97-AF65-F5344CB8AC3E}">
        <p14:creationId xmlns:p14="http://schemas.microsoft.com/office/powerpoint/2010/main" val="2975087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432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文章学习的是一个模新参数的更新函数或更新规则。它不是在多轮的</a:t>
            </a:r>
            <a:r>
              <a:rPr lang="en-US" altLang="zh-CN" sz="1200" b="0" i="0" kern="1200" dirty="0">
                <a:solidFill>
                  <a:schemeClr val="tx1"/>
                </a:solidFill>
                <a:effectLst/>
                <a:latin typeface="+mn-lt"/>
                <a:ea typeface="+mn-ea"/>
                <a:cs typeface="+mn-cs"/>
              </a:rPr>
              <a:t>episodes</a:t>
            </a:r>
            <a:r>
              <a:rPr lang="zh-CN" altLang="en-US" sz="1200" b="0" i="0" kern="1200" dirty="0">
                <a:solidFill>
                  <a:schemeClr val="tx1"/>
                </a:solidFill>
                <a:effectLst/>
                <a:latin typeface="+mn-lt"/>
                <a:ea typeface="+mn-ea"/>
                <a:cs typeface="+mn-cs"/>
              </a:rPr>
              <a:t>学习一个单模型，而是在每个</a:t>
            </a:r>
            <a:r>
              <a:rPr lang="en-US" altLang="zh-CN" sz="1200" b="0" i="0" kern="1200" dirty="0">
                <a:solidFill>
                  <a:schemeClr val="tx1"/>
                </a:solidFill>
                <a:effectLst/>
                <a:latin typeface="+mn-lt"/>
                <a:ea typeface="+mn-ea"/>
                <a:cs typeface="+mn-cs"/>
              </a:rPr>
              <a:t>episode</a:t>
            </a:r>
            <a:r>
              <a:rPr lang="zh-CN" altLang="en-US" sz="1200" b="0" i="0" kern="1200" dirty="0">
                <a:solidFill>
                  <a:schemeClr val="tx1"/>
                </a:solidFill>
                <a:effectLst/>
                <a:latin typeface="+mn-lt"/>
                <a:ea typeface="+mn-ea"/>
                <a:cs typeface="+mn-cs"/>
              </a:rPr>
              <a:t>学习特定的模型。具体地，学习基于梯度下降的参数更新算法，采用</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表达</a:t>
            </a:r>
            <a:r>
              <a:rPr lang="en-US" altLang="zh-CN" sz="1200" b="0" i="0" kern="1200" dirty="0">
                <a:solidFill>
                  <a:schemeClr val="tx1"/>
                </a:solidFill>
                <a:effectLst/>
                <a:latin typeface="+mn-lt"/>
                <a:ea typeface="+mn-ea"/>
                <a:cs typeface="+mn-cs"/>
              </a:rPr>
              <a:t>meta learner</a:t>
            </a:r>
            <a:r>
              <a:rPr lang="zh-CN" altLang="en-US" sz="1200" b="0" i="0" kern="1200" dirty="0">
                <a:solidFill>
                  <a:schemeClr val="tx1"/>
                </a:solidFill>
                <a:effectLst/>
                <a:latin typeface="+mn-lt"/>
                <a:ea typeface="+mn-ea"/>
                <a:cs typeface="+mn-cs"/>
              </a:rPr>
              <a:t>，用其状态表达目标分类器的参数的更新，最终学会如何在新的分类任务上，对分类器网络</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进行初始化和参数更新。这个优化算法同时考虑一个任务的短时知识和跨多个任务的长时知识。文章设定目标为通过少量的迭代步骤捕获优化算法的泛化能力，由此</a:t>
            </a:r>
            <a:r>
              <a:rPr lang="en-US" altLang="zh-CN" sz="1200" b="0" i="0" kern="1200" dirty="0">
                <a:solidFill>
                  <a:schemeClr val="tx1"/>
                </a:solidFill>
                <a:effectLst/>
                <a:latin typeface="+mn-lt"/>
                <a:ea typeface="+mn-ea"/>
                <a:cs typeface="+mn-cs"/>
              </a:rPr>
              <a:t>meta learner</a:t>
            </a:r>
            <a:r>
              <a:rPr lang="zh-CN" altLang="en-US" sz="1200" b="0" i="0" kern="1200" dirty="0">
                <a:solidFill>
                  <a:schemeClr val="tx1"/>
                </a:solidFill>
                <a:effectLst/>
                <a:latin typeface="+mn-lt"/>
                <a:ea typeface="+mn-ea"/>
                <a:cs typeface="+mn-cs"/>
              </a:rPr>
              <a:t>可以训练让</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在每个任务上收敛到一个好的解。另外，通过捕获所有任务之前共享的基础知识，进而更好地初始化</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ft</a:t>
            </a:r>
            <a:r>
              <a:rPr lang="zh-CN" altLang="en-US" sz="1200" b="0" i="0" kern="1200" dirty="0">
                <a:solidFill>
                  <a:schemeClr val="tx1"/>
                </a:solidFill>
                <a:effectLst/>
                <a:latin typeface="+mn-lt"/>
                <a:ea typeface="+mn-ea"/>
                <a:cs typeface="+mn-cs"/>
              </a:rPr>
              <a:t>为忘记门，当</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陷入局部最优，需要大的改变才能逃脱的时候，即梯度为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但损失很大。我们需要忘记以前的值，因此</a:t>
            </a:r>
            <a:r>
              <a:rPr lang="en-US" altLang="zh-CN" sz="1200" b="0" i="0" kern="1200" dirty="0">
                <a:solidFill>
                  <a:schemeClr val="tx1"/>
                </a:solidFill>
                <a:effectLst/>
                <a:latin typeface="+mn-lt"/>
                <a:ea typeface="+mn-ea"/>
                <a:cs typeface="+mn-cs"/>
              </a:rPr>
              <a:t>ft </a:t>
            </a:r>
            <a:r>
              <a:rPr lang="zh-CN" altLang="en-US" sz="1200" b="0" i="0" kern="1200" dirty="0">
                <a:solidFill>
                  <a:schemeClr val="tx1"/>
                </a:solidFill>
                <a:effectLst/>
                <a:latin typeface="+mn-lt"/>
                <a:ea typeface="+mn-ea"/>
                <a:cs typeface="+mn-cs"/>
              </a:rPr>
              <a:t>应该是这个信息的函数。</a:t>
            </a:r>
          </a:p>
        </p:txBody>
      </p:sp>
    </p:spTree>
    <p:extLst>
      <p:ext uri="{BB962C8B-B14F-4D97-AF65-F5344CB8AC3E}">
        <p14:creationId xmlns:p14="http://schemas.microsoft.com/office/powerpoint/2010/main" val="455193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对</a:t>
            </a:r>
            <a:r>
              <a:rPr lang="en-US" altLang="zh-CN" dirty="0"/>
              <a:t>meta-learner</a:t>
            </a:r>
            <a:r>
              <a:rPr lang="zh-CN" altLang="en-US" dirty="0"/>
              <a:t>的参数更新使用了梯度下降算法</a:t>
            </a:r>
          </a:p>
        </p:txBody>
      </p:sp>
    </p:spTree>
    <p:extLst>
      <p:ext uri="{BB962C8B-B14F-4D97-AF65-F5344CB8AC3E}">
        <p14:creationId xmlns:p14="http://schemas.microsoft.com/office/powerpoint/2010/main" val="261445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小样本学习代表有</a:t>
            </a:r>
            <a:r>
              <a:rPr lang="en-US" altLang="zh-CN" dirty="0"/>
              <a:t>few-shot learning</a:t>
            </a:r>
            <a:r>
              <a:rPr lang="zh-CN" altLang="en-US" dirty="0"/>
              <a:t>，包括</a:t>
            </a:r>
            <a:r>
              <a:rPr lang="en-US" altLang="zh-CN" dirty="0"/>
              <a:t>zero-shot learning </a:t>
            </a:r>
            <a:r>
              <a:rPr lang="zh-CN" altLang="en-US" dirty="0"/>
              <a:t>和 </a:t>
            </a:r>
            <a:r>
              <a:rPr lang="en-US" altLang="zh-CN" dirty="0"/>
              <a:t>one-shot learning</a:t>
            </a:r>
            <a:endParaRPr lang="zh-CN" altLang="en-US" dirty="0"/>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4</a:t>
            </a:fld>
            <a:endParaRPr lang="zh-CN" altLang="en-US"/>
          </a:p>
        </p:txBody>
      </p:sp>
    </p:spTree>
    <p:extLst>
      <p:ext uri="{BB962C8B-B14F-4D97-AF65-F5344CB8AC3E}">
        <p14:creationId xmlns:p14="http://schemas.microsoft.com/office/powerpoint/2010/main" val="2928860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36494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它学的不是模型参数的更新函数或是规则，它不局限于参数的规模和模型架构（比如用</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或</a:t>
            </a:r>
            <a:r>
              <a:rPr lang="en-US" altLang="zh-CN" sz="1200" b="0" i="0" kern="1200" dirty="0" err="1">
                <a:solidFill>
                  <a:schemeClr val="tx1"/>
                </a:solidFill>
                <a:effectLst/>
                <a:latin typeface="+mn-lt"/>
                <a:ea typeface="+mn-ea"/>
                <a:cs typeface="+mn-cs"/>
              </a:rPr>
              <a:t>siamese</a:t>
            </a:r>
            <a:r>
              <a:rPr lang="zh-CN" altLang="en-US" sz="1200" b="0" i="0" kern="1200" dirty="0">
                <a:solidFill>
                  <a:schemeClr val="tx1"/>
                </a:solidFill>
                <a:effectLst/>
                <a:latin typeface="+mn-lt"/>
                <a:ea typeface="+mn-ea"/>
                <a:cs typeface="+mn-cs"/>
              </a:rPr>
              <a:t>）。它本质上也是学习一个好的特征使得可以适合很多任务（包括分类、回归、增强学习），并通过</a:t>
            </a:r>
            <a:r>
              <a:rPr lang="en-US" altLang="zh-CN" sz="1200" b="0" i="0" kern="1200" dirty="0">
                <a:solidFill>
                  <a:schemeClr val="tx1"/>
                </a:solidFill>
                <a:effectLst/>
                <a:latin typeface="+mn-lt"/>
                <a:ea typeface="+mn-ea"/>
                <a:cs typeface="+mn-cs"/>
              </a:rPr>
              <a:t>fine-tune</a:t>
            </a:r>
            <a:r>
              <a:rPr lang="zh-CN" altLang="en-US" sz="1200" b="0" i="0" kern="1200" dirty="0">
                <a:solidFill>
                  <a:schemeClr val="tx1"/>
                </a:solidFill>
                <a:effectLst/>
                <a:latin typeface="+mn-lt"/>
                <a:ea typeface="+mn-ea"/>
                <a:cs typeface="+mn-cs"/>
              </a:rPr>
              <a:t>来获得好的效果。</a:t>
            </a:r>
            <a:endParaRPr lang="zh-CN" altLang="en-US" dirty="0"/>
          </a:p>
        </p:txBody>
      </p:sp>
    </p:spTree>
    <p:extLst>
      <p:ext uri="{BB962C8B-B14F-4D97-AF65-F5344CB8AC3E}">
        <p14:creationId xmlns:p14="http://schemas.microsoft.com/office/powerpoint/2010/main" val="1864272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整个训练的流程如下伪代码，有内外两个循环，外循环是训练</a:t>
            </a:r>
            <a:r>
              <a:rPr lang="en-US" altLang="zh-CN" sz="1200" b="0" i="0" kern="1200" dirty="0">
                <a:solidFill>
                  <a:schemeClr val="tx1"/>
                </a:solidFill>
                <a:effectLst/>
                <a:latin typeface="+mn-lt"/>
                <a:ea typeface="+mn-ea"/>
                <a:cs typeface="+mn-cs"/>
              </a:rPr>
              <a:t>meta learner</a:t>
            </a:r>
            <a:r>
              <a:rPr lang="zh-CN" altLang="en-US" sz="1200" b="0" i="0" kern="1200" dirty="0">
                <a:solidFill>
                  <a:schemeClr val="tx1"/>
                </a:solidFill>
                <a:effectLst/>
                <a:latin typeface="+mn-lt"/>
                <a:ea typeface="+mn-ea"/>
                <a:cs typeface="+mn-cs"/>
              </a:rPr>
              <a:t>的参数</a:t>
            </a:r>
            <a:r>
              <a:rPr lang="el-GR" altLang="zh-CN" sz="1200" b="0" i="0" kern="1200" dirty="0">
                <a:solidFill>
                  <a:schemeClr val="tx1"/>
                </a:solidFill>
                <a:effectLst/>
                <a:latin typeface="+mn-lt"/>
                <a:ea typeface="+mn-ea"/>
                <a:cs typeface="+mn-cs"/>
              </a:rPr>
              <a:t>θ</a:t>
            </a:r>
            <a:r>
              <a:rPr lang="zh-CN" altLang="el-GR"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即一个全局的模型，内循环对每个采样任务分别做梯度下降，进而在全局模型上做梯度下降（</a:t>
            </a:r>
            <a:r>
              <a:rPr lang="en-US" altLang="zh-CN" sz="1200" b="0" i="0" kern="1200" dirty="0">
                <a:solidFill>
                  <a:schemeClr val="tx1"/>
                </a:solidFill>
                <a:effectLst/>
                <a:latin typeface="+mn-lt"/>
                <a:ea typeface="+mn-ea"/>
                <a:cs typeface="+mn-cs"/>
              </a:rPr>
              <a:t>a gradient through a gradient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计算二阶梯度会消耗大量的计算资源，但通过实验证明只使用一阶梯度不会对算法准确度造成很大的损失。</a:t>
            </a:r>
          </a:p>
        </p:txBody>
      </p:sp>
    </p:spTree>
    <p:extLst>
      <p:ext uri="{BB962C8B-B14F-4D97-AF65-F5344CB8AC3E}">
        <p14:creationId xmlns:p14="http://schemas.microsoft.com/office/powerpoint/2010/main" val="2459224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en-US" altLang="zh-CN" sz="1200" b="0" i="0" kern="1200" dirty="0">
                <a:solidFill>
                  <a:schemeClr val="tx1"/>
                </a:solidFill>
                <a:effectLst/>
                <a:latin typeface="+mn-lt"/>
                <a:ea typeface="+mn-ea"/>
                <a:cs typeface="+mn-cs"/>
              </a:rPr>
              <a:t>MAML</a:t>
            </a:r>
            <a:r>
              <a:rPr lang="zh-CN" altLang="en-US" sz="1200" b="0" i="0" kern="1200" dirty="0">
                <a:solidFill>
                  <a:schemeClr val="tx1"/>
                </a:solidFill>
                <a:effectLst/>
                <a:latin typeface="+mn-lt"/>
                <a:ea typeface="+mn-ea"/>
                <a:cs typeface="+mn-cs"/>
              </a:rPr>
              <a:t>在监督学习和强化学习领域的应用，在监督学习中，分类用交叉熵损失函数，回归用</a:t>
            </a:r>
            <a:r>
              <a:rPr lang="en-US" altLang="zh-CN" sz="1200" b="0" i="0" kern="1200" dirty="0" err="1">
                <a:solidFill>
                  <a:schemeClr val="tx1"/>
                </a:solidFill>
                <a:effectLst/>
                <a:latin typeface="+mn-lt"/>
                <a:ea typeface="+mn-ea"/>
                <a:cs typeface="+mn-cs"/>
              </a:rPr>
              <a:t>mse</a:t>
            </a:r>
            <a:r>
              <a:rPr lang="zh-CN" altLang="en-US" sz="1200" b="0" i="0" kern="1200" dirty="0">
                <a:solidFill>
                  <a:schemeClr val="tx1"/>
                </a:solidFill>
                <a:effectLst/>
                <a:latin typeface="+mn-lt"/>
                <a:ea typeface="+mn-ea"/>
                <a:cs typeface="+mn-cs"/>
              </a:rPr>
              <a:t>损失函数进行计算。通过损失函数的不同，适用于不同的领域。</a:t>
            </a:r>
            <a:endParaRPr lang="en-US" altLang="zh-CN" sz="1200" b="0" i="0" kern="1200" dirty="0">
              <a:solidFill>
                <a:schemeClr val="tx1"/>
              </a:solidFill>
              <a:effectLst/>
              <a:latin typeface="+mn-lt"/>
              <a:ea typeface="+mn-ea"/>
              <a:cs typeface="+mn-cs"/>
            </a:endParaRPr>
          </a:p>
          <a:p>
            <a:r>
              <a:rPr lang="zh-CN" altLang="en-US" dirty="0"/>
              <a:t>将</a:t>
            </a:r>
            <a:r>
              <a:rPr lang="en-US" altLang="zh-CN" dirty="0"/>
              <a:t>MAML</a:t>
            </a:r>
            <a:r>
              <a:rPr lang="zh-CN" altLang="en-US" dirty="0"/>
              <a:t>训练出来的模型用于新任务时，通过一步或少量的梯度迭代算法，发现并不会产生过拟合现象。</a:t>
            </a:r>
          </a:p>
        </p:txBody>
      </p:sp>
    </p:spTree>
    <p:extLst>
      <p:ext uri="{BB962C8B-B14F-4D97-AF65-F5344CB8AC3E}">
        <p14:creationId xmlns:p14="http://schemas.microsoft.com/office/powerpoint/2010/main" val="3969984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96219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文章提出使用 </a:t>
            </a:r>
            <a:r>
              <a:rPr lang="en-US" altLang="zh-CN" sz="1200" b="0" i="0" kern="1200" dirty="0" err="1">
                <a:solidFill>
                  <a:schemeClr val="tx1"/>
                </a:solidFill>
                <a:effectLst/>
                <a:latin typeface="+mn-lt"/>
                <a:ea typeface="+mn-ea"/>
                <a:cs typeface="+mn-cs"/>
              </a:rPr>
              <a:t>transductive</a:t>
            </a:r>
            <a:r>
              <a:rPr lang="en-US" altLang="zh-CN" sz="1200" b="0" i="0" kern="1200" dirty="0">
                <a:solidFill>
                  <a:schemeClr val="tx1"/>
                </a:solidFill>
                <a:effectLst/>
                <a:latin typeface="+mn-lt"/>
                <a:ea typeface="+mn-ea"/>
                <a:cs typeface="+mn-cs"/>
              </a:rPr>
              <a:t> inference</a:t>
            </a:r>
            <a:r>
              <a:rPr lang="zh-CN" altLang="en-US" sz="1200" b="0" i="0" kern="1200" dirty="0">
                <a:solidFill>
                  <a:schemeClr val="tx1"/>
                </a:solidFill>
                <a:effectLst/>
                <a:latin typeface="+mn-lt"/>
                <a:ea typeface="+mn-ea"/>
                <a:cs typeface="+mn-cs"/>
              </a:rPr>
              <a:t>的思想在</a:t>
            </a:r>
            <a:r>
              <a:rPr lang="en-US" altLang="zh-CN" sz="1200" b="0" i="0" kern="1200" dirty="0">
                <a:solidFill>
                  <a:schemeClr val="tx1"/>
                </a:solidFill>
                <a:effectLst/>
                <a:latin typeface="+mn-lt"/>
                <a:ea typeface="+mn-ea"/>
                <a:cs typeface="+mn-cs"/>
              </a:rPr>
              <a:t>episode</a:t>
            </a:r>
            <a:r>
              <a:rPr lang="zh-CN" altLang="en-US" sz="1200" b="0" i="0" kern="1200" dirty="0">
                <a:solidFill>
                  <a:schemeClr val="tx1"/>
                </a:solidFill>
                <a:effectLst/>
                <a:latin typeface="+mn-lt"/>
                <a:ea typeface="+mn-ea"/>
                <a:cs typeface="+mn-cs"/>
              </a:rPr>
              <a:t>中对训练集和测试集进行标签传播，应对数据量少的情况，对无标注数据进行标签预测。</a:t>
            </a:r>
            <a:endParaRPr lang="zh-CN" altLang="en-US" dirty="0"/>
          </a:p>
        </p:txBody>
      </p:sp>
    </p:spTree>
    <p:extLst>
      <p:ext uri="{BB962C8B-B14F-4D97-AF65-F5344CB8AC3E}">
        <p14:creationId xmlns:p14="http://schemas.microsoft.com/office/powerpoint/2010/main" val="4202917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en-US" altLang="zh-CN" dirty="0"/>
              <a:t>1.</a:t>
            </a:r>
            <a:r>
              <a:rPr lang="zh-CN" altLang="en-US" dirty="0"/>
              <a:t>特征嵌入：通过</a:t>
            </a:r>
            <a:r>
              <a:rPr lang="en-US" altLang="zh-CN" dirty="0"/>
              <a:t>CNN</a:t>
            </a:r>
            <a:r>
              <a:rPr lang="zh-CN" altLang="en-US" dirty="0"/>
              <a:t>网络对输入样本进行特征抽取生成</a:t>
            </a:r>
            <a:r>
              <a:rPr lang="en-US" altLang="zh-CN" dirty="0"/>
              <a:t>embedding</a:t>
            </a:r>
            <a:r>
              <a:rPr lang="zh-CN" altLang="en-US" dirty="0"/>
              <a:t>编码，得到</a:t>
            </a:r>
            <a:r>
              <a:rPr lang="en-US" altLang="zh-CN" dirty="0"/>
              <a:t>support set</a:t>
            </a:r>
            <a:r>
              <a:rPr lang="zh-CN" altLang="en-US" dirty="0"/>
              <a:t>数据和</a:t>
            </a:r>
            <a:r>
              <a:rPr lang="en-US" altLang="zh-CN" dirty="0"/>
              <a:t>query set</a:t>
            </a:r>
            <a:r>
              <a:rPr lang="zh-CN" altLang="en-US" dirty="0"/>
              <a:t>数据在相同特征空间的表示。</a:t>
            </a:r>
            <a:endParaRPr lang="en-US" altLang="zh-CN" dirty="0"/>
          </a:p>
          <a:p>
            <a:r>
              <a:rPr lang="en-US" altLang="zh-CN" dirty="0"/>
              <a:t>2.</a:t>
            </a:r>
            <a:r>
              <a:rPr lang="zh-CN" altLang="en-US" dirty="0"/>
              <a:t>图构建：图是一个无向图，主要是各个样本节点之间的连接权重计算。通过下面的相似性函数计算权重值。参数</a:t>
            </a:r>
            <a:r>
              <a:rPr lang="en-US" altLang="zh-CN" dirty="0" err="1"/>
              <a:t>δi</a:t>
            </a:r>
            <a:r>
              <a:rPr lang="zh-CN" altLang="en-US" dirty="0"/>
              <a:t>和</a:t>
            </a:r>
            <a:r>
              <a:rPr lang="en-US" altLang="zh-CN" dirty="0" err="1"/>
              <a:t>δj</a:t>
            </a:r>
            <a:r>
              <a:rPr lang="zh-CN" altLang="en-US" dirty="0"/>
              <a:t>通过神经网络学习得到。</a:t>
            </a:r>
            <a:endParaRPr lang="en-US" altLang="zh-CN" dirty="0"/>
          </a:p>
          <a:p>
            <a:r>
              <a:rPr lang="en-US" altLang="zh-CN" dirty="0"/>
              <a:t>3.</a:t>
            </a:r>
            <a:r>
              <a:rPr lang="zh-CN" altLang="en-US" dirty="0"/>
              <a:t>标签传播：得到五向图的权重之后，进行标签传播预测</a:t>
            </a:r>
            <a:r>
              <a:rPr lang="en-US" altLang="zh-CN" dirty="0"/>
              <a:t>query set</a:t>
            </a:r>
            <a:r>
              <a:rPr lang="zh-CN" altLang="en-US" dirty="0"/>
              <a:t>数据的标签， 最后预测标签</a:t>
            </a:r>
            <a:r>
              <a:rPr lang="en-US" altLang="zh-CN" dirty="0"/>
              <a:t>F*</a:t>
            </a:r>
            <a:r>
              <a:rPr lang="zh-CN" altLang="en-US" dirty="0"/>
              <a:t>收敛于确定值，</a:t>
            </a:r>
            <a:r>
              <a:rPr lang="en-US" altLang="zh-CN" dirty="0"/>
              <a:t>S</a:t>
            </a:r>
            <a:r>
              <a:rPr lang="zh-CN" altLang="en-US" dirty="0"/>
              <a:t>为节点之间的相似性权重，</a:t>
            </a:r>
            <a:r>
              <a:rPr lang="en-US" altLang="zh-CN" dirty="0"/>
              <a:t>Y</a:t>
            </a:r>
            <a:r>
              <a:rPr lang="zh-CN" altLang="en-US" dirty="0"/>
              <a:t>为初始标签（初始化），</a:t>
            </a:r>
            <a:r>
              <a:rPr lang="en-US" altLang="zh-CN" dirty="0"/>
              <a:t>I</a:t>
            </a:r>
            <a:r>
              <a:rPr lang="zh-CN" altLang="en-US" dirty="0"/>
              <a:t>是单位矩阵。</a:t>
            </a:r>
            <a:endParaRPr lang="en-US" altLang="zh-CN" dirty="0"/>
          </a:p>
          <a:p>
            <a:r>
              <a:rPr lang="en-US" altLang="zh-CN" dirty="0"/>
              <a:t>4.</a:t>
            </a:r>
            <a:r>
              <a:rPr lang="zh-CN" altLang="en-US" dirty="0"/>
              <a:t>损失计算：通过计算交叉熵损失函数，反向传播更新网络参数。</a:t>
            </a:r>
          </a:p>
        </p:txBody>
      </p:sp>
    </p:spTree>
    <p:extLst>
      <p:ext uri="{BB962C8B-B14F-4D97-AF65-F5344CB8AC3E}">
        <p14:creationId xmlns:p14="http://schemas.microsoft.com/office/powerpoint/2010/main" val="2357669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该论文的思想是将原始训练样本直接嵌入后得到其特征，然后通过对特征之间的联系建立图结构，该图结构用于后面的标签传播，通过</a:t>
            </a:r>
            <a:r>
              <a:rPr lang="zh-CN" altLang="en-US"/>
              <a:t>图结构获得不同样本之间的联系权重，依据该联系权重进行标签传播。</a:t>
            </a:r>
            <a:endParaRPr lang="zh-CN" altLang="en-US" dirty="0"/>
          </a:p>
        </p:txBody>
      </p:sp>
    </p:spTree>
    <p:extLst>
      <p:ext uri="{BB962C8B-B14F-4D97-AF65-F5344CB8AC3E}">
        <p14:creationId xmlns:p14="http://schemas.microsoft.com/office/powerpoint/2010/main" val="587666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6747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元学习加上转导思想</a:t>
            </a:r>
          </a:p>
        </p:txBody>
      </p:sp>
    </p:spTree>
    <p:extLst>
      <p:ext uri="{BB962C8B-B14F-4D97-AF65-F5344CB8AC3E}">
        <p14:creationId xmlns:p14="http://schemas.microsoft.com/office/powerpoint/2010/main" val="166074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小样本学习代表有</a:t>
            </a:r>
            <a:r>
              <a:rPr lang="en-US" altLang="zh-CN" dirty="0"/>
              <a:t>few-shot learning</a:t>
            </a:r>
            <a:r>
              <a:rPr lang="zh-CN" altLang="en-US" dirty="0"/>
              <a:t>，包括</a:t>
            </a:r>
            <a:r>
              <a:rPr lang="en-US" altLang="zh-CN" dirty="0"/>
              <a:t>zero-shot learning </a:t>
            </a:r>
            <a:r>
              <a:rPr lang="zh-CN" altLang="en-US" dirty="0"/>
              <a:t>和 </a:t>
            </a:r>
            <a:r>
              <a:rPr lang="en-US" altLang="zh-CN" dirty="0"/>
              <a:t>one-shot learning</a:t>
            </a:r>
          </a:p>
          <a:p>
            <a:r>
              <a:rPr lang="zh-CN" altLang="en-US" sz="1200" b="0" i="0" kern="1200" dirty="0">
                <a:solidFill>
                  <a:schemeClr val="tx1"/>
                </a:solidFill>
                <a:effectLst/>
                <a:latin typeface="+mn-lt"/>
                <a:ea typeface="+mn-ea"/>
                <a:cs typeface="+mn-cs"/>
              </a:rPr>
              <a:t>展示的是一个 </a:t>
            </a:r>
            <a:r>
              <a:rPr lang="en-US" altLang="zh-CN" sz="1200" b="0" i="0" kern="1200" dirty="0">
                <a:solidFill>
                  <a:schemeClr val="tx1"/>
                </a:solidFill>
                <a:effectLst/>
                <a:latin typeface="+mn-lt"/>
                <a:ea typeface="+mn-ea"/>
                <a:cs typeface="+mn-cs"/>
              </a:rPr>
              <a:t>2-way 5-shot </a:t>
            </a:r>
            <a:r>
              <a:rPr lang="zh-CN" altLang="en-US" sz="1200" b="0" i="0" kern="1200" dirty="0">
                <a:solidFill>
                  <a:schemeClr val="tx1"/>
                </a:solidFill>
                <a:effectLst/>
                <a:latin typeface="+mn-lt"/>
                <a:ea typeface="+mn-ea"/>
                <a:cs typeface="+mn-cs"/>
              </a:rPr>
              <a:t>的示例，可以看到 </a:t>
            </a:r>
            <a:r>
              <a:rPr lang="en-US" altLang="zh-CN" sz="1200" b="0" i="0" kern="1200" dirty="0">
                <a:solidFill>
                  <a:schemeClr val="tx1"/>
                </a:solidFill>
                <a:effectLst/>
                <a:latin typeface="+mn-lt"/>
                <a:ea typeface="+mn-ea"/>
                <a:cs typeface="+mn-cs"/>
              </a:rPr>
              <a:t>meta training </a:t>
            </a:r>
            <a:r>
              <a:rPr lang="zh-CN" altLang="en-US" sz="1200" b="0" i="0" kern="1200" dirty="0">
                <a:solidFill>
                  <a:schemeClr val="tx1"/>
                </a:solidFill>
                <a:effectLst/>
                <a:latin typeface="+mn-lt"/>
                <a:ea typeface="+mn-ea"/>
                <a:cs typeface="+mn-cs"/>
              </a:rPr>
              <a:t>阶段构建了一系列 </a:t>
            </a:r>
            <a:r>
              <a:rPr lang="en-US" altLang="zh-CN" sz="1200" b="0" i="0" kern="1200" dirty="0">
                <a:solidFill>
                  <a:schemeClr val="tx1"/>
                </a:solidFill>
                <a:effectLst/>
                <a:latin typeface="+mn-lt"/>
                <a:ea typeface="+mn-ea"/>
                <a:cs typeface="+mn-cs"/>
              </a:rPr>
              <a:t>meta-task </a:t>
            </a:r>
            <a:r>
              <a:rPr lang="zh-CN" altLang="en-US" sz="1200" b="0" i="0" kern="1200" dirty="0">
                <a:solidFill>
                  <a:schemeClr val="tx1"/>
                </a:solidFill>
                <a:effectLst/>
                <a:latin typeface="+mn-lt"/>
                <a:ea typeface="+mn-ea"/>
                <a:cs typeface="+mn-cs"/>
              </a:rPr>
              <a:t>来让模型学习如何根据 </a:t>
            </a:r>
            <a:r>
              <a:rPr lang="en-US" altLang="zh-CN" sz="1200" b="0" i="0" kern="1200" dirty="0">
                <a:solidFill>
                  <a:schemeClr val="tx1"/>
                </a:solidFill>
                <a:effectLst/>
                <a:latin typeface="+mn-lt"/>
                <a:ea typeface="+mn-ea"/>
                <a:cs typeface="+mn-cs"/>
              </a:rPr>
              <a:t>support set </a:t>
            </a:r>
            <a:r>
              <a:rPr lang="zh-CN" altLang="en-US" sz="1200" b="0" i="0" kern="1200" dirty="0">
                <a:solidFill>
                  <a:schemeClr val="tx1"/>
                </a:solidFill>
                <a:effectLst/>
                <a:latin typeface="+mn-lt"/>
                <a:ea typeface="+mn-ea"/>
                <a:cs typeface="+mn-cs"/>
              </a:rPr>
              <a:t>预测 </a:t>
            </a:r>
            <a:r>
              <a:rPr lang="en-US" altLang="zh-CN" sz="1200" b="0" i="0" kern="1200" dirty="0">
                <a:solidFill>
                  <a:schemeClr val="tx1"/>
                </a:solidFill>
                <a:effectLst/>
                <a:latin typeface="+mn-lt"/>
                <a:ea typeface="+mn-ea"/>
                <a:cs typeface="+mn-cs"/>
              </a:rPr>
              <a:t>batch set </a:t>
            </a:r>
            <a:r>
              <a:rPr lang="zh-CN" altLang="en-US" sz="1200" b="0" i="0" kern="1200" dirty="0">
                <a:solidFill>
                  <a:schemeClr val="tx1"/>
                </a:solidFill>
                <a:effectLst/>
                <a:latin typeface="+mn-lt"/>
                <a:ea typeface="+mn-ea"/>
                <a:cs typeface="+mn-cs"/>
              </a:rPr>
              <a:t>中的样本的标签；</a:t>
            </a:r>
            <a:r>
              <a:rPr lang="en-US" altLang="zh-CN" sz="1200" b="0" i="0" kern="1200" dirty="0">
                <a:solidFill>
                  <a:schemeClr val="tx1"/>
                </a:solidFill>
                <a:effectLst/>
                <a:latin typeface="+mn-lt"/>
                <a:ea typeface="+mn-ea"/>
                <a:cs typeface="+mn-cs"/>
              </a:rPr>
              <a:t>meta testing </a:t>
            </a:r>
            <a:r>
              <a:rPr lang="zh-CN" altLang="en-US" sz="1200" b="0" i="0" kern="1200" dirty="0">
                <a:solidFill>
                  <a:schemeClr val="tx1"/>
                </a:solidFill>
                <a:effectLst/>
                <a:latin typeface="+mn-lt"/>
                <a:ea typeface="+mn-ea"/>
                <a:cs typeface="+mn-cs"/>
              </a:rPr>
              <a:t>阶段的输入数据的形式与训练阶段一致（</a:t>
            </a:r>
            <a:r>
              <a:rPr lang="en-US" altLang="zh-CN" sz="1200" b="0" i="0" kern="1200" dirty="0">
                <a:solidFill>
                  <a:schemeClr val="tx1"/>
                </a:solidFill>
                <a:effectLst/>
                <a:latin typeface="+mn-lt"/>
                <a:ea typeface="+mn-ea"/>
                <a:cs typeface="+mn-cs"/>
              </a:rPr>
              <a:t>2-way 5-shot</a:t>
            </a:r>
            <a:r>
              <a:rPr lang="zh-CN" altLang="en-US" sz="1200" b="0" i="0" kern="1200" dirty="0">
                <a:solidFill>
                  <a:schemeClr val="tx1"/>
                </a:solidFill>
                <a:effectLst/>
                <a:latin typeface="+mn-lt"/>
                <a:ea typeface="+mn-ea"/>
                <a:cs typeface="+mn-cs"/>
              </a:rPr>
              <a:t>），但是会在全新的类别上构建 </a:t>
            </a:r>
            <a:r>
              <a:rPr lang="en-US" altLang="zh-CN" sz="1200" b="0" i="0" kern="1200" dirty="0">
                <a:solidFill>
                  <a:schemeClr val="tx1"/>
                </a:solidFill>
                <a:effectLst/>
                <a:latin typeface="+mn-lt"/>
                <a:ea typeface="+mn-ea"/>
                <a:cs typeface="+mn-cs"/>
              </a:rPr>
              <a:t>support set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batch</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5</a:t>
            </a:fld>
            <a:endParaRPr lang="zh-CN" altLang="en-US"/>
          </a:p>
        </p:txBody>
      </p:sp>
    </p:spTree>
    <p:extLst>
      <p:ext uri="{BB962C8B-B14F-4D97-AF65-F5344CB8AC3E}">
        <p14:creationId xmlns:p14="http://schemas.microsoft.com/office/powerpoint/2010/main" val="3446735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35</a:t>
            </a:fld>
            <a:endParaRPr lang="zh-CN" altLang="en-US"/>
          </a:p>
        </p:txBody>
      </p:sp>
    </p:spTree>
    <p:extLst>
      <p:ext uri="{BB962C8B-B14F-4D97-AF65-F5344CB8AC3E}">
        <p14:creationId xmlns:p14="http://schemas.microsoft.com/office/powerpoint/2010/main" val="373450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解决小样本学习的方法之一就是微调，即通过之前的大数据集训练出一个模型，然后再小的新数据集上进行微调，解决小样本学习问题</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4110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它是一个双路的神经网络，训练时，通过组合不同类的样本成对，同时输入网络进行训练，在最上层通过一个距离的交叉熵进行</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的计算，如下图。在预测时，以</a:t>
            </a:r>
            <a:r>
              <a:rPr lang="en-US" altLang="zh-CN" sz="1200" b="0" i="0" kern="1200" dirty="0">
                <a:solidFill>
                  <a:schemeClr val="tx1"/>
                </a:solidFill>
                <a:effectLst/>
                <a:latin typeface="+mn-lt"/>
                <a:ea typeface="+mn-ea"/>
                <a:cs typeface="+mn-cs"/>
              </a:rPr>
              <a:t>5way-5shot</a:t>
            </a:r>
            <a:r>
              <a:rPr lang="zh-CN" altLang="en-US" sz="1200" b="0" i="0" kern="1200" dirty="0">
                <a:solidFill>
                  <a:schemeClr val="tx1"/>
                </a:solidFill>
                <a:effectLst/>
                <a:latin typeface="+mn-lt"/>
                <a:ea typeface="+mn-ea"/>
                <a:cs typeface="+mn-cs"/>
              </a:rPr>
              <a:t>为例子，从</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个类中随机抽取</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个样本，把这个</a:t>
            </a:r>
            <a:r>
              <a:rPr lang="en-US" altLang="zh-CN" sz="1200" b="0" i="0" kern="1200" dirty="0">
                <a:solidFill>
                  <a:schemeClr val="tx1"/>
                </a:solidFill>
                <a:effectLst/>
                <a:latin typeface="+mn-lt"/>
                <a:ea typeface="+mn-ea"/>
                <a:cs typeface="+mn-cs"/>
              </a:rPr>
              <a:t>mini-batch=25</a:t>
            </a:r>
            <a:r>
              <a:rPr lang="zh-CN" altLang="en-US" sz="1200" b="0" i="0" kern="1200" dirty="0">
                <a:solidFill>
                  <a:schemeClr val="tx1"/>
                </a:solidFill>
                <a:effectLst/>
                <a:latin typeface="+mn-lt"/>
                <a:ea typeface="+mn-ea"/>
                <a:cs typeface="+mn-cs"/>
              </a:rPr>
              <a:t>的数据输入网络，最后获得</a:t>
            </a:r>
            <a:r>
              <a:rPr lang="en-US" altLang="zh-CN" sz="1200" b="0" i="0" kern="1200" dirty="0">
                <a:solidFill>
                  <a:schemeClr val="tx1"/>
                </a:solidFill>
                <a:effectLst/>
                <a:latin typeface="+mn-lt"/>
                <a:ea typeface="+mn-ea"/>
                <a:cs typeface="+mn-cs"/>
              </a:rPr>
              <a:t>25</a:t>
            </a:r>
            <a:r>
              <a:rPr lang="zh-CN" altLang="en-US" sz="1200" b="0" i="0" kern="1200" dirty="0">
                <a:solidFill>
                  <a:schemeClr val="tx1"/>
                </a:solidFill>
                <a:effectLst/>
                <a:latin typeface="+mn-lt"/>
                <a:ea typeface="+mn-ea"/>
                <a:cs typeface="+mn-cs"/>
              </a:rPr>
              <a:t>个值，取分数最高对应的类别作为预测结果，如图。</a:t>
            </a:r>
            <a:endParaRPr lang="zh-CN" altLang="en-US" dirty="0"/>
          </a:p>
        </p:txBody>
      </p:sp>
    </p:spTree>
    <p:extLst>
      <p:ext uri="{BB962C8B-B14F-4D97-AF65-F5344CB8AC3E}">
        <p14:creationId xmlns:p14="http://schemas.microsoft.com/office/powerpoint/2010/main" val="4189826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8372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这个可以通过如下两个方面来解决，即：</a:t>
            </a:r>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）基于双向 </a:t>
            </a:r>
            <a:r>
              <a:rPr lang="en-US" altLang="zh-CN" sz="1200" b="1" i="0" kern="1200" dirty="0">
                <a:solidFill>
                  <a:schemeClr val="tx1"/>
                </a:solidFill>
                <a:effectLst/>
                <a:latin typeface="+mn-lt"/>
                <a:ea typeface="+mn-ea"/>
                <a:cs typeface="+mn-cs"/>
              </a:rPr>
              <a:t>LSTM </a:t>
            </a:r>
            <a:r>
              <a:rPr lang="zh-CN" altLang="en-US" sz="1200" b="1" i="0" kern="1200" dirty="0">
                <a:solidFill>
                  <a:schemeClr val="tx1"/>
                </a:solidFill>
                <a:effectLst/>
                <a:latin typeface="+mn-lt"/>
                <a:ea typeface="+mn-ea"/>
                <a:cs typeface="+mn-cs"/>
              </a:rPr>
              <a:t>学习训练集的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，使得每个支撑样本的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是其它训练样本的函数；</a:t>
            </a:r>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）基于 </a:t>
            </a:r>
            <a:r>
              <a:rPr lang="en-US" altLang="zh-CN" sz="1200" b="1" i="0" kern="1200" dirty="0">
                <a:solidFill>
                  <a:schemeClr val="tx1"/>
                </a:solidFill>
                <a:effectLst/>
                <a:latin typeface="+mn-lt"/>
                <a:ea typeface="+mn-ea"/>
                <a:cs typeface="+mn-cs"/>
              </a:rPr>
              <a:t>attention-LSTM </a:t>
            </a:r>
            <a:r>
              <a:rPr lang="zh-CN" altLang="en-US" sz="1200" b="1" i="0" kern="1200" dirty="0">
                <a:solidFill>
                  <a:schemeClr val="tx1"/>
                </a:solidFill>
                <a:effectLst/>
                <a:latin typeface="+mn-lt"/>
                <a:ea typeface="+mn-ea"/>
                <a:cs typeface="+mn-cs"/>
              </a:rPr>
              <a:t>来对测试样本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 </a:t>
            </a:r>
            <a:r>
              <a:rPr lang="en-US" altLang="zh-CN" sz="1200" b="0" i="0" kern="1200" dirty="0">
                <a:solidFill>
                  <a:schemeClr val="tx1"/>
                </a:solidFill>
                <a:effectLst/>
                <a:latin typeface="+mn-lt"/>
                <a:ea typeface="+mn-ea"/>
                <a:cs typeface="+mn-cs"/>
              </a:rPr>
              <a:t>Query </a:t>
            </a:r>
            <a:r>
              <a:rPr lang="zh-CN" altLang="en-US" sz="1200" b="0" i="0" kern="1200" dirty="0">
                <a:solidFill>
                  <a:schemeClr val="tx1"/>
                </a:solidFill>
                <a:effectLst/>
                <a:latin typeface="+mn-lt"/>
                <a:ea typeface="+mn-ea"/>
                <a:cs typeface="+mn-cs"/>
              </a:rPr>
              <a:t>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是支撑集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的函数。文章称其为 </a:t>
            </a:r>
            <a:r>
              <a:rPr lang="en-US" altLang="zh-CN" sz="1200" b="0" i="0" kern="1200" dirty="0">
                <a:solidFill>
                  <a:schemeClr val="tx1"/>
                </a:solidFill>
                <a:effectLst/>
                <a:latin typeface="+mn-lt"/>
                <a:ea typeface="+mn-ea"/>
                <a:cs typeface="+mn-cs"/>
              </a:rPr>
              <a:t>FCE (fully-conditional embedding)</a:t>
            </a:r>
            <a:r>
              <a:rPr lang="zh-CN" altLang="en-US" sz="1200" b="0" i="0" kern="1200" dirty="0">
                <a:solidFill>
                  <a:schemeClr val="tx1"/>
                </a:solidFill>
                <a:effectLst/>
                <a:latin typeface="+mn-lt"/>
                <a:ea typeface="+mn-ea"/>
                <a:cs typeface="+mn-cs"/>
              </a:rPr>
              <a:t>。</a:t>
            </a:r>
            <a:endParaRPr lang="zh-CN" altLang="en-US" dirty="0"/>
          </a:p>
        </p:txBody>
      </p:sp>
    </p:spTree>
    <p:extLst>
      <p:ext uri="{BB962C8B-B14F-4D97-AF65-F5344CB8AC3E}">
        <p14:creationId xmlns:p14="http://schemas.microsoft.com/office/powerpoint/2010/main" val="161634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上述的</a:t>
            </a:r>
            <a:r>
              <a:rPr lang="en-US"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具体是，对训练样本</a:t>
            </a:r>
            <a:r>
              <a:rPr lang="en-US" altLang="zh-CN" sz="1200" b="0" i="0" kern="1200" dirty="0">
                <a:solidFill>
                  <a:schemeClr val="tx1"/>
                </a:solidFill>
                <a:effectLst/>
                <a:latin typeface="+mn-lt"/>
                <a:ea typeface="+mn-ea"/>
                <a:cs typeface="+mn-cs"/>
              </a:rPr>
              <a:t>xi</a:t>
            </a:r>
            <a:r>
              <a:rPr lang="zh-CN" altLang="en-US" sz="1200" b="0" i="0" kern="1200" dirty="0">
                <a:solidFill>
                  <a:schemeClr val="tx1"/>
                </a:solidFill>
                <a:effectLst/>
                <a:latin typeface="+mn-lt"/>
                <a:ea typeface="+mn-ea"/>
                <a:cs typeface="+mn-cs"/>
              </a:rPr>
              <a:t>和测试样本</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分别进行</a:t>
            </a:r>
            <a:r>
              <a:rPr lang="en-US" altLang="zh-CN" sz="1200" b="0"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，然后求内积</a:t>
            </a:r>
            <a:r>
              <a:rPr lang="en-US" altLang="zh-CN" sz="1200" b="0" i="0" kern="1200" dirty="0">
                <a:solidFill>
                  <a:schemeClr val="tx1"/>
                </a:solidFill>
                <a:effectLst/>
                <a:latin typeface="+mn-lt"/>
                <a:ea typeface="+mn-ea"/>
                <a:cs typeface="+mn-cs"/>
              </a:rPr>
              <a:t>(cosine)</a:t>
            </a:r>
            <a:r>
              <a:rPr lang="zh-CN" altLang="en-US" sz="1200" b="0" i="0" kern="1200" dirty="0">
                <a:solidFill>
                  <a:schemeClr val="tx1"/>
                </a:solidFill>
                <a:effectLst/>
                <a:latin typeface="+mn-lt"/>
                <a:ea typeface="+mn-ea"/>
                <a:cs typeface="+mn-cs"/>
              </a:rPr>
              <a:t>，这就是文章提出的</a:t>
            </a:r>
            <a:r>
              <a:rPr lang="en-US" altLang="zh-CN" sz="1200" b="0" i="0" kern="1200" dirty="0">
                <a:solidFill>
                  <a:schemeClr val="tx1"/>
                </a:solidFill>
                <a:effectLst/>
                <a:latin typeface="+mn-lt"/>
                <a:ea typeface="+mn-ea"/>
                <a:cs typeface="+mn-cs"/>
              </a:rPr>
              <a:t>“matching”</a:t>
            </a:r>
            <a:r>
              <a:rPr lang="zh-CN" altLang="en-US" sz="1200" b="0" i="0" kern="1200" dirty="0">
                <a:solidFill>
                  <a:schemeClr val="tx1"/>
                </a:solidFill>
                <a:effectLst/>
                <a:latin typeface="+mn-lt"/>
                <a:ea typeface="+mn-ea"/>
                <a:cs typeface="+mn-cs"/>
              </a:rPr>
              <a:t>，然后输入到一个</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中，其中</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cosine</a:t>
            </a:r>
            <a:r>
              <a:rPr lang="zh-CN" altLang="en-US" sz="1200" b="0" i="0" kern="1200" dirty="0">
                <a:solidFill>
                  <a:schemeClr val="tx1"/>
                </a:solidFill>
                <a:effectLst/>
                <a:latin typeface="+mn-lt"/>
                <a:ea typeface="+mn-ea"/>
                <a:cs typeface="+mn-cs"/>
              </a:rPr>
              <a:t>距离。其中两个</a:t>
            </a:r>
            <a:r>
              <a:rPr lang="en-US" altLang="zh-CN" sz="1200" b="0"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的模型是</a:t>
            </a:r>
            <a:r>
              <a:rPr lang="en-US" altLang="zh-CN" sz="1200" b="0" i="0" kern="1200" dirty="0">
                <a:solidFill>
                  <a:schemeClr val="tx1"/>
                </a:solidFill>
                <a:effectLst/>
                <a:latin typeface="+mn-lt"/>
                <a:ea typeface="+mn-ea"/>
                <a:cs typeface="+mn-cs"/>
              </a:rPr>
              <a:t>share</a:t>
            </a:r>
            <a:r>
              <a:rPr lang="zh-CN" altLang="en-US" sz="1200" b="0" i="0" kern="1200" dirty="0">
                <a:solidFill>
                  <a:schemeClr val="tx1"/>
                </a:solidFill>
                <a:effectLst/>
                <a:latin typeface="+mn-lt"/>
                <a:ea typeface="+mn-ea"/>
                <a:cs typeface="+mn-cs"/>
              </a:rPr>
              <a:t>的，比如用</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是和度量学习（</a:t>
            </a:r>
            <a:r>
              <a:rPr lang="en-US" altLang="zh-CN" sz="1200" b="0" i="0" kern="1200" dirty="0">
                <a:solidFill>
                  <a:schemeClr val="tx1"/>
                </a:solidFill>
                <a:effectLst/>
                <a:latin typeface="+mn-lt"/>
                <a:ea typeface="+mn-ea"/>
                <a:cs typeface="+mn-cs"/>
              </a:rPr>
              <a:t>metric learning</a:t>
            </a:r>
            <a:r>
              <a:rPr lang="zh-CN" altLang="en-US" sz="1200" b="0" i="0" kern="1200" dirty="0">
                <a:solidFill>
                  <a:schemeClr val="tx1"/>
                </a:solidFill>
                <a:effectLst/>
                <a:latin typeface="+mn-lt"/>
                <a:ea typeface="+mn-ea"/>
                <a:cs typeface="+mn-cs"/>
              </a:rPr>
              <a:t>）相关的，对于待分类的样本</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让其和那些标签为</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的样本对齐，和其它的不对齐，这种</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其实就是和</a:t>
            </a:r>
            <a:r>
              <a:rPr lang="en-US" altLang="zh-CN" sz="1200" b="0" i="0" kern="1200" dirty="0">
                <a:solidFill>
                  <a:schemeClr val="tx1"/>
                </a:solidFill>
                <a:effectLst/>
                <a:latin typeface="+mn-lt"/>
                <a:ea typeface="+mn-ea"/>
                <a:cs typeface="+mn-cs"/>
              </a:rPr>
              <a:t>NCA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这个可以通过如下两个方面来解决，即：</a:t>
            </a:r>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）基于双向 </a:t>
            </a:r>
            <a:r>
              <a:rPr lang="en-US" altLang="zh-CN" sz="1200" b="1" i="0" kern="1200" dirty="0">
                <a:solidFill>
                  <a:schemeClr val="tx1"/>
                </a:solidFill>
                <a:effectLst/>
                <a:latin typeface="+mn-lt"/>
                <a:ea typeface="+mn-ea"/>
                <a:cs typeface="+mn-cs"/>
              </a:rPr>
              <a:t>LSTM </a:t>
            </a:r>
            <a:r>
              <a:rPr lang="zh-CN" altLang="en-US" sz="1200" b="1" i="0" kern="1200" dirty="0">
                <a:solidFill>
                  <a:schemeClr val="tx1"/>
                </a:solidFill>
                <a:effectLst/>
                <a:latin typeface="+mn-lt"/>
                <a:ea typeface="+mn-ea"/>
                <a:cs typeface="+mn-cs"/>
              </a:rPr>
              <a:t>学习训练集的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，使得每个支撑样本的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是其它训练样本的函数；</a:t>
            </a:r>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）基于 </a:t>
            </a:r>
            <a:r>
              <a:rPr lang="en-US" altLang="zh-CN" sz="1200" b="1" i="0" kern="1200" dirty="0">
                <a:solidFill>
                  <a:schemeClr val="tx1"/>
                </a:solidFill>
                <a:effectLst/>
                <a:latin typeface="+mn-lt"/>
                <a:ea typeface="+mn-ea"/>
                <a:cs typeface="+mn-cs"/>
              </a:rPr>
              <a:t>attention-LSTM </a:t>
            </a:r>
            <a:r>
              <a:rPr lang="zh-CN" altLang="en-US" sz="1200" b="1" i="0" kern="1200" dirty="0">
                <a:solidFill>
                  <a:schemeClr val="tx1"/>
                </a:solidFill>
                <a:effectLst/>
                <a:latin typeface="+mn-lt"/>
                <a:ea typeface="+mn-ea"/>
                <a:cs typeface="+mn-cs"/>
              </a:rPr>
              <a:t>来对测试样本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 </a:t>
            </a:r>
            <a:r>
              <a:rPr lang="en-US" altLang="zh-CN" sz="1200" b="0" i="0" kern="1200" dirty="0">
                <a:solidFill>
                  <a:schemeClr val="tx1"/>
                </a:solidFill>
                <a:effectLst/>
                <a:latin typeface="+mn-lt"/>
                <a:ea typeface="+mn-ea"/>
                <a:cs typeface="+mn-cs"/>
              </a:rPr>
              <a:t>Query </a:t>
            </a:r>
            <a:r>
              <a:rPr lang="zh-CN" altLang="en-US" sz="1200" b="0" i="0" kern="1200" dirty="0">
                <a:solidFill>
                  <a:schemeClr val="tx1"/>
                </a:solidFill>
                <a:effectLst/>
                <a:latin typeface="+mn-lt"/>
                <a:ea typeface="+mn-ea"/>
                <a:cs typeface="+mn-cs"/>
              </a:rPr>
              <a:t>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是支撑集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的函数。文章称其为 </a:t>
            </a:r>
            <a:r>
              <a:rPr lang="en-US" altLang="zh-CN" sz="1200" b="0" i="0" kern="1200" dirty="0">
                <a:solidFill>
                  <a:schemeClr val="tx1"/>
                </a:solidFill>
                <a:effectLst/>
                <a:latin typeface="+mn-lt"/>
                <a:ea typeface="+mn-ea"/>
                <a:cs typeface="+mn-cs"/>
              </a:rPr>
              <a:t>FCE (fully-conditional embedding)</a:t>
            </a:r>
            <a:r>
              <a:rPr lang="zh-CN" altLang="en-US" sz="1200" b="0" i="0" kern="1200" dirty="0">
                <a:solidFill>
                  <a:schemeClr val="tx1"/>
                </a:solidFill>
                <a:effectLst/>
                <a:latin typeface="+mn-lt"/>
                <a:ea typeface="+mn-ea"/>
                <a:cs typeface="+mn-cs"/>
              </a:rPr>
              <a:t>。</a:t>
            </a:r>
            <a:endParaRPr lang="zh-CN" altLang="en-US" dirty="0"/>
          </a:p>
        </p:txBody>
      </p:sp>
    </p:spTree>
    <p:extLst>
      <p:ext uri="{BB962C8B-B14F-4D97-AF65-F5344CB8AC3E}">
        <p14:creationId xmlns:p14="http://schemas.microsoft.com/office/powerpoint/2010/main" val="15234357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vmlDrawing" Target="../drawings/vmlDrawing1.vml"/><Relationship Id="rId5" Type="http://schemas.openxmlformats.org/officeDocument/2006/relationships/image" Target="../media/image9.jpe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9525" y="6477000"/>
            <a:ext cx="2249488" cy="28892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2359025" y="6477000"/>
            <a:ext cx="6784975" cy="2809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Title 7"/>
          <p:cNvSpPr>
            <a:spLocks noGrp="1"/>
          </p:cNvSpPr>
          <p:nvPr>
            <p:ph type="ctrTitle"/>
          </p:nvPr>
        </p:nvSpPr>
        <p:spPr>
          <a:xfrm>
            <a:off x="1259632" y="2132856"/>
            <a:ext cx="6477000" cy="1828800"/>
          </a:xfrm>
        </p:spPr>
        <p:txBody>
          <a:bodyPr anchor="b"/>
          <a:lstStyle>
            <a:lvl1pPr>
              <a:defRPr cap="none" baseline="0">
                <a:solidFill>
                  <a:schemeClr val="accent2">
                    <a:lumMod val="75000"/>
                  </a:schemeClr>
                </a:solidFill>
              </a:defRPr>
            </a:lvl1pPr>
          </a:lstStyle>
          <a:p>
            <a:r>
              <a:rPr lang="en-US" dirty="0"/>
              <a:t>Click to edit Master title style</a:t>
            </a:r>
          </a:p>
        </p:txBody>
      </p:sp>
      <p:sp>
        <p:nvSpPr>
          <p:cNvPr id="9" name="Subtitle 8"/>
          <p:cNvSpPr>
            <a:spLocks noGrp="1"/>
          </p:cNvSpPr>
          <p:nvPr>
            <p:ph type="subTitle" idx="1"/>
          </p:nvPr>
        </p:nvSpPr>
        <p:spPr>
          <a:xfrm>
            <a:off x="1115616" y="4437112"/>
            <a:ext cx="6705600" cy="685800"/>
          </a:xfrm>
        </p:spPr>
        <p:txBody>
          <a:bodyPr anchor="ctr">
            <a:normAutofit/>
          </a:bodyPr>
          <a:lstStyle>
            <a:lvl1pPr marL="0" indent="0" algn="l">
              <a:buNone/>
              <a:defRPr sz="2600" baseline="0">
                <a:solidFill>
                  <a:schemeClr val="bg1">
                    <a:lumMod val="95000"/>
                    <a:lumOff val="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pic>
        <p:nvPicPr>
          <p:cNvPr id="10" name="Picture 1" descr="E:\2013Qi\2012教育部奖 杰青申请 安徽省科技进步奖\申请资料\答辩PPT\ustclogo.jpg"/>
          <p:cNvPicPr>
            <a:picLocks noChangeAspect="1" noChangeArrowheads="1"/>
          </p:cNvPicPr>
          <p:nvPr userDrawn="1"/>
        </p:nvPicPr>
        <p:blipFill>
          <a:blip r:embed="rId3" cstate="print"/>
          <a:srcRect/>
          <a:stretch>
            <a:fillRect/>
          </a:stretch>
        </p:blipFill>
        <p:spPr bwMode="auto">
          <a:xfrm>
            <a:off x="142844" y="142851"/>
            <a:ext cx="1285884" cy="1279894"/>
          </a:xfrm>
          <a:prstGeom prst="rect">
            <a:avLst/>
          </a:prstGeom>
          <a:noFill/>
        </p:spPr>
      </p:pic>
    </p:spTree>
    <p:extLst>
      <p:ext uri="{BB962C8B-B14F-4D97-AF65-F5344CB8AC3E}">
        <p14:creationId xmlns:p14="http://schemas.microsoft.com/office/powerpoint/2010/main" val="14709988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7C9E1078-FF25-438C-9881-15516216CFEB}" type="datetime1">
              <a:rPr lang="en-US" altLang="zh-CN" smtClean="0"/>
              <a:pPr>
                <a:defRPr/>
              </a:pPr>
              <a:t>4/11/2019</a:t>
            </a:fld>
            <a:endParaRPr lang="en-US" altLang="zh-CN"/>
          </a:p>
        </p:txBody>
      </p:sp>
      <p:sp>
        <p:nvSpPr>
          <p:cNvPr id="5"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6" name="Slide Number Placeholder 22"/>
          <p:cNvSpPr>
            <a:spLocks noGrp="1"/>
          </p:cNvSpPr>
          <p:nvPr>
            <p:ph type="sldNum" sz="quarter" idx="12"/>
          </p:nvPr>
        </p:nvSpPr>
        <p:spPr/>
        <p:txBody>
          <a:bodyPr/>
          <a:lstStyle>
            <a:lvl1pPr>
              <a:defRPr/>
            </a:lvl1pPr>
          </a:lstStyle>
          <a:p>
            <a:pPr>
              <a:defRPr/>
            </a:pPr>
            <a:fld id="{6FDB0206-68C1-44A4-8C2C-F18C08A089A8}" type="slidenum">
              <a:rPr lang="zh-CN" altLang="en-US"/>
              <a:pPr>
                <a:defRPr/>
              </a:pPr>
              <a:t>‹#›</a:t>
            </a:fld>
            <a:endParaRPr lang="en-US" altLang="zh-CN"/>
          </a:p>
        </p:txBody>
      </p:sp>
    </p:spTree>
    <p:extLst>
      <p:ext uri="{BB962C8B-B14F-4D97-AF65-F5344CB8AC3E}">
        <p14:creationId xmlns:p14="http://schemas.microsoft.com/office/powerpoint/2010/main" val="2698943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lgn="l">
              <a:defRPr>
                <a:latin typeface="Tw Cen MT" pitchFamily="34" charset="0"/>
              </a:defRPr>
            </a:lvl1pPr>
          </a:lstStyle>
          <a:p>
            <a:pPr>
              <a:defRPr/>
            </a:pPr>
            <a:fld id="{CAAC5CD7-E80B-43FF-ADB9-7222DA6C8EA8}" type="datetime1">
              <a:rPr lang="en-US" altLang="zh-CN" smtClean="0"/>
              <a:pPr>
                <a:defRPr/>
              </a:pPr>
              <a:t>4/11/2019</a:t>
            </a:fld>
            <a:endParaRPr lang="en-US" altLang="zh-CN"/>
          </a:p>
        </p:txBody>
      </p:sp>
      <p:sp>
        <p:nvSpPr>
          <p:cNvPr id="8" name="Footer Placeholder 4"/>
          <p:cNvSpPr>
            <a:spLocks noGrp="1"/>
          </p:cNvSpPr>
          <p:nvPr>
            <p:ph type="ftr" sz="quarter" idx="11"/>
          </p:nvPr>
        </p:nvSpPr>
        <p:spPr>
          <a:xfrm>
            <a:off x="457200" y="6248400"/>
            <a:ext cx="5573713" cy="365125"/>
          </a:xfrm>
        </p:spPr>
        <p:txBody>
          <a:bodyPr/>
          <a:lstStyle>
            <a:lvl1pPr algn="r">
              <a:defRPr>
                <a:latin typeface="Tw Cen MT" pitchFamily="34" charset="0"/>
              </a:defRPr>
            </a:lvl1pPr>
          </a:lstStyle>
          <a:p>
            <a:pPr>
              <a:defRPr/>
            </a:pPr>
            <a:r>
              <a:rPr lang="zh-CN" altLang="en-US" dirty="0"/>
              <a:t>基于用户兴趣建模的推荐方法及应用研究</a:t>
            </a:r>
            <a:endParaRPr lang="en-US" altLang="zh-CN" dirty="0"/>
          </a:p>
        </p:txBody>
      </p:sp>
      <p:sp>
        <p:nvSpPr>
          <p:cNvPr id="9" name="Slide Number Placeholder 5"/>
          <p:cNvSpPr>
            <a:spLocks noGrp="1"/>
          </p:cNvSpPr>
          <p:nvPr>
            <p:ph type="sldNum" sz="quarter" idx="12"/>
          </p:nvPr>
        </p:nvSpPr>
        <p:spPr>
          <a:xfrm rot="5400000">
            <a:off x="5989638" y="144462"/>
            <a:ext cx="533400" cy="244475"/>
          </a:xfrm>
        </p:spPr>
        <p:txBody>
          <a:bodyPr/>
          <a:lstStyle>
            <a:lvl1pPr>
              <a:defRPr>
                <a:solidFill>
                  <a:srgbClr val="FFFFFF"/>
                </a:solidFill>
              </a:defRPr>
            </a:lvl1pPr>
          </a:lstStyle>
          <a:p>
            <a:pPr>
              <a:defRPr/>
            </a:pPr>
            <a:fld id="{BC1A48E6-510A-4956-8C1E-7B4EF81485BF}" type="slidenum">
              <a:rPr lang="zh-CN" altLang="en-US"/>
              <a:pPr>
                <a:defRPr/>
              </a:pPr>
              <a:t>‹#›</a:t>
            </a:fld>
            <a:endParaRPr lang="en-US" altLang="zh-CN"/>
          </a:p>
        </p:txBody>
      </p:sp>
    </p:spTree>
    <p:extLst>
      <p:ext uri="{BB962C8B-B14F-4D97-AF65-F5344CB8AC3E}">
        <p14:creationId xmlns:p14="http://schemas.microsoft.com/office/powerpoint/2010/main" val="404698913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half" idx="1"/>
          </p:nvPr>
        </p:nvSpPr>
        <p:spPr>
          <a:xfrm>
            <a:off x="3810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fld id="{7ED9C4EE-22AF-4022-B6AF-3FAF1BD5A6FF}" type="datetime1">
              <a:rPr lang="en-US" altLang="zh-CN" smtClean="0"/>
              <a:pPr>
                <a:defRPr/>
              </a:pPr>
              <a:t>4/11/2019</a:t>
            </a:fld>
            <a:endParaRPr lang="en-US" altLang="zh-CN"/>
          </a:p>
        </p:txBody>
      </p:sp>
      <p:sp>
        <p:nvSpPr>
          <p:cNvPr id="7"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8" name="Slide Number Placeholder 22"/>
          <p:cNvSpPr>
            <a:spLocks noGrp="1"/>
          </p:cNvSpPr>
          <p:nvPr>
            <p:ph type="sldNum" sz="quarter" idx="12"/>
          </p:nvPr>
        </p:nvSpPr>
        <p:spPr/>
        <p:txBody>
          <a:bodyPr/>
          <a:lstStyle>
            <a:lvl1pPr>
              <a:defRPr/>
            </a:lvl1pPr>
          </a:lstStyle>
          <a:p>
            <a:pPr>
              <a:defRPr/>
            </a:pPr>
            <a:fld id="{9D48793D-EE6A-4D7D-B448-E30976B0D4D9}" type="slidenum">
              <a:rPr lang="zh-CN" altLang="en-US"/>
              <a:pPr>
                <a:defRPr/>
              </a:pPr>
              <a:t>‹#›</a:t>
            </a:fld>
            <a:endParaRPr lang="en-US" altLang="zh-CN"/>
          </a:p>
        </p:txBody>
      </p:sp>
    </p:spTree>
    <p:extLst>
      <p:ext uri="{BB962C8B-B14F-4D97-AF65-F5344CB8AC3E}">
        <p14:creationId xmlns:p14="http://schemas.microsoft.com/office/powerpoint/2010/main" val="2894286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8BA07F34-1726-4DA4-AA0E-89A3D91D09EB}" type="datetime1">
              <a:rPr lang="en-US" altLang="zh-CN" smtClean="0"/>
              <a:pPr>
                <a:defRPr/>
              </a:pPr>
              <a:t>4/11/2019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63FC482A-60CC-424E-8675-7CE69254BBB9}" type="slidenum">
              <a:rPr lang="zh-CN" altLang="en-US"/>
              <a:pPr>
                <a:defRPr/>
              </a:pPr>
              <a:t>‹#›</a:t>
            </a:fld>
            <a:endParaRPr lang="en-US" altLang="zh-CN"/>
          </a:p>
        </p:txBody>
      </p:sp>
    </p:spTree>
    <p:extLst>
      <p:ext uri="{BB962C8B-B14F-4D97-AF65-F5344CB8AC3E}">
        <p14:creationId xmlns:p14="http://schemas.microsoft.com/office/powerpoint/2010/main" val="2041628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half" idx="1"/>
          </p:nvPr>
        </p:nvSpPr>
        <p:spPr>
          <a:xfrm>
            <a:off x="381000" y="12954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FACAC3AA-A72B-4C76-8615-9F103426C062}" type="datetime1">
              <a:rPr lang="en-US" altLang="zh-CN" smtClean="0"/>
              <a:pPr>
                <a:defRPr/>
              </a:pPr>
              <a:t>4/11/2019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2A096919-6F0D-4646-92A9-E5A641AD6D06}" type="slidenum">
              <a:rPr lang="zh-CN" altLang="en-US"/>
              <a:pPr>
                <a:defRPr/>
              </a:pPr>
              <a:t>‹#›</a:t>
            </a:fld>
            <a:endParaRPr lang="en-US" altLang="zh-CN"/>
          </a:p>
        </p:txBody>
      </p:sp>
    </p:spTree>
    <p:extLst>
      <p:ext uri="{BB962C8B-B14F-4D97-AF65-F5344CB8AC3E}">
        <p14:creationId xmlns:p14="http://schemas.microsoft.com/office/powerpoint/2010/main" val="398799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000" y="39243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6CD9B209-C6C4-40FB-A5BF-05C558260034}" type="datetime1">
              <a:rPr lang="en-US" altLang="zh-CN" smtClean="0"/>
              <a:pPr>
                <a:defRPr/>
              </a:pPr>
              <a:t>4/11/2019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8D507504-3B4E-428B-8F68-FDABFC7C3C9F}" type="slidenum">
              <a:rPr lang="zh-CN" altLang="en-US"/>
              <a:pPr>
                <a:defRPr/>
              </a:pPr>
              <a:t>‹#›</a:t>
            </a:fld>
            <a:endParaRPr lang="en-US" altLang="zh-CN"/>
          </a:p>
        </p:txBody>
      </p:sp>
    </p:spTree>
    <p:extLst>
      <p:ext uri="{BB962C8B-B14F-4D97-AF65-F5344CB8AC3E}">
        <p14:creationId xmlns:p14="http://schemas.microsoft.com/office/powerpoint/2010/main" val="535897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fld id="{2AC5F355-8CDB-4894-97F8-B8897CA74840}" type="datetime1">
              <a:rPr lang="en-US" altLang="zh-CN" smtClean="0"/>
              <a:pPr>
                <a:defRPr/>
              </a:pPr>
              <a:t>4/11/2019</a:t>
            </a:fld>
            <a:endParaRPr lang="en-US" altLang="zh-CN"/>
          </a:p>
        </p:txBody>
      </p:sp>
      <p:sp>
        <p:nvSpPr>
          <p:cNvPr id="7"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8" name="Slide Number Placeholder 22"/>
          <p:cNvSpPr>
            <a:spLocks noGrp="1"/>
          </p:cNvSpPr>
          <p:nvPr>
            <p:ph type="sldNum" sz="quarter" idx="12"/>
          </p:nvPr>
        </p:nvSpPr>
        <p:spPr/>
        <p:txBody>
          <a:bodyPr/>
          <a:lstStyle>
            <a:lvl1pPr>
              <a:defRPr/>
            </a:lvl1pPr>
          </a:lstStyle>
          <a:p>
            <a:pPr>
              <a:defRPr/>
            </a:pPr>
            <a:fld id="{5472D83F-E833-456E-858E-9FA388BFC997}" type="slidenum">
              <a:rPr lang="zh-CN" altLang="en-US"/>
              <a:pPr>
                <a:defRPr/>
              </a:pPr>
              <a:t>‹#›</a:t>
            </a:fld>
            <a:endParaRPr lang="en-US" altLang="zh-CN"/>
          </a:p>
        </p:txBody>
      </p:sp>
    </p:spTree>
    <p:extLst>
      <p:ext uri="{BB962C8B-B14F-4D97-AF65-F5344CB8AC3E}">
        <p14:creationId xmlns:p14="http://schemas.microsoft.com/office/powerpoint/2010/main" val="83496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quarter" idx="1"/>
          </p:nvPr>
        </p:nvSpPr>
        <p:spPr>
          <a:xfrm>
            <a:off x="3810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381000" y="39243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fld id="{093A2FD1-F389-43B5-A7E8-3A50D16C197C}" type="datetime1">
              <a:rPr lang="en-US" altLang="zh-CN" smtClean="0"/>
              <a:pPr>
                <a:defRPr/>
              </a:pPr>
              <a:t>4/11/2019</a:t>
            </a:fld>
            <a:endParaRPr lang="en-US" altLang="zh-CN"/>
          </a:p>
        </p:txBody>
      </p:sp>
      <p:sp>
        <p:nvSpPr>
          <p:cNvPr id="7"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8" name="Slide Number Placeholder 22"/>
          <p:cNvSpPr>
            <a:spLocks noGrp="1"/>
          </p:cNvSpPr>
          <p:nvPr>
            <p:ph type="sldNum" sz="quarter" idx="12"/>
          </p:nvPr>
        </p:nvSpPr>
        <p:spPr/>
        <p:txBody>
          <a:bodyPr/>
          <a:lstStyle>
            <a:lvl1pPr>
              <a:defRPr/>
            </a:lvl1pPr>
          </a:lstStyle>
          <a:p>
            <a:pPr>
              <a:defRPr/>
            </a:pPr>
            <a:fld id="{A55ACA83-B6F9-4D10-BC91-0EE1F2AF8298}" type="slidenum">
              <a:rPr lang="zh-CN" altLang="en-US"/>
              <a:pPr>
                <a:defRPr/>
              </a:pPr>
              <a:t>‹#›</a:t>
            </a:fld>
            <a:endParaRPr lang="en-US" altLang="zh-CN"/>
          </a:p>
        </p:txBody>
      </p:sp>
    </p:spTree>
    <p:extLst>
      <p:ext uri="{BB962C8B-B14F-4D97-AF65-F5344CB8AC3E}">
        <p14:creationId xmlns:p14="http://schemas.microsoft.com/office/powerpoint/2010/main" val="2439698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quarter" idx="1"/>
          </p:nvPr>
        </p:nvSpPr>
        <p:spPr>
          <a:xfrm>
            <a:off x="3810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810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B2BFD2B4-48D7-408C-A897-FC1C85EE503A}" type="datetime1">
              <a:rPr lang="en-US" altLang="zh-CN" smtClean="0"/>
              <a:pPr>
                <a:defRPr/>
              </a:pPr>
              <a:t>4/11/2019</a:t>
            </a:fld>
            <a:endParaRPr lang="en-US" altLang="zh-CN"/>
          </a:p>
        </p:txBody>
      </p:sp>
      <p:sp>
        <p:nvSpPr>
          <p:cNvPr id="8"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9" name="Slide Number Placeholder 22"/>
          <p:cNvSpPr>
            <a:spLocks noGrp="1"/>
          </p:cNvSpPr>
          <p:nvPr>
            <p:ph type="sldNum" sz="quarter" idx="12"/>
          </p:nvPr>
        </p:nvSpPr>
        <p:spPr/>
        <p:txBody>
          <a:bodyPr/>
          <a:lstStyle>
            <a:lvl1pPr>
              <a:defRPr/>
            </a:lvl1pPr>
          </a:lstStyle>
          <a:p>
            <a:pPr>
              <a:defRPr/>
            </a:pPr>
            <a:fld id="{BC603B26-A023-4209-9A72-EC9BF0337983}" type="slidenum">
              <a:rPr lang="zh-CN" altLang="en-US"/>
              <a:pPr>
                <a:defRPr/>
              </a:pPr>
              <a:t>‹#›</a:t>
            </a:fld>
            <a:endParaRPr lang="en-US" altLang="zh-CN"/>
          </a:p>
        </p:txBody>
      </p:sp>
    </p:spTree>
    <p:extLst>
      <p:ext uri="{BB962C8B-B14F-4D97-AF65-F5344CB8AC3E}">
        <p14:creationId xmlns:p14="http://schemas.microsoft.com/office/powerpoint/2010/main" val="618232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half" idx="1"/>
          </p:nvPr>
        </p:nvSpPr>
        <p:spPr>
          <a:xfrm>
            <a:off x="381000" y="12954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81000" y="39243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536C8653-3241-4082-B0A9-D6CD72292263}" type="datetime1">
              <a:rPr lang="en-US" altLang="zh-CN" smtClean="0"/>
              <a:pPr>
                <a:defRPr/>
              </a:pPr>
              <a:t>4/11/2019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CCB2353B-A913-4B82-B175-E158D56AF1D1}" type="slidenum">
              <a:rPr lang="zh-CN" altLang="en-US"/>
              <a:pPr>
                <a:defRPr/>
              </a:pPr>
              <a:t>‹#›</a:t>
            </a:fld>
            <a:endParaRPr lang="en-US" altLang="zh-CN"/>
          </a:p>
        </p:txBody>
      </p:sp>
    </p:spTree>
    <p:extLst>
      <p:ext uri="{BB962C8B-B14F-4D97-AF65-F5344CB8AC3E}">
        <p14:creationId xmlns:p14="http://schemas.microsoft.com/office/powerpoint/2010/main" val="211089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6327648" cy="612648"/>
          </a:xfrm>
        </p:spPr>
        <p:txBody>
          <a:bodyPr/>
          <a:lstStyle>
            <a:lvl1pPr>
              <a:defRPr sz="3200" b="1" baseline="0"/>
            </a:lvl1pPr>
          </a:lstStyle>
          <a:p>
            <a:r>
              <a:rPr lang="en-US" dirty="0"/>
              <a:t>Click to edit Master title style</a:t>
            </a:r>
          </a:p>
        </p:txBody>
      </p:sp>
      <p:sp>
        <p:nvSpPr>
          <p:cNvPr id="8" name="Content Placeholder 7"/>
          <p:cNvSpPr>
            <a:spLocks noGrp="1"/>
          </p:cNvSpPr>
          <p:nvPr>
            <p:ph sz="quarter" idx="1"/>
          </p:nvPr>
        </p:nvSpPr>
        <p:spPr>
          <a:xfrm>
            <a:off x="179512" y="1268760"/>
            <a:ext cx="8640960" cy="4968552"/>
          </a:xfrm>
        </p:spPr>
        <p:txBody>
          <a:bodyPr/>
          <a:lstStyle>
            <a:lvl1pPr>
              <a:defRPr baseline="0">
                <a:latin typeface="Palatino Linotype" pitchFamily="18" charset="0"/>
                <a:cs typeface="Calibri" pitchFamily="34" charset="0"/>
              </a:defRPr>
            </a:lvl1pPr>
            <a:lvl2pPr>
              <a:defRPr baseline="0">
                <a:latin typeface="Palatino Linotype" pitchFamily="18" charset="0"/>
                <a:cs typeface="Calibri" pitchFamily="34" charset="0"/>
              </a:defRPr>
            </a:lvl2pPr>
            <a:lvl3pPr>
              <a:defRPr baseline="0">
                <a:latin typeface="Palatino Linotype" pitchFamily="18" charset="0"/>
                <a:cs typeface="Calibri" pitchFamily="34" charset="0"/>
              </a:defRPr>
            </a:lvl3pPr>
            <a:lvl4pPr>
              <a:defRPr baseline="0">
                <a:latin typeface="Palatino Linotype" pitchFamily="18" charset="0"/>
                <a:cs typeface="Calibri" pitchFamily="34" charset="0"/>
              </a:defRPr>
            </a:lvl4pPr>
            <a:lvl5pPr>
              <a:defRPr baseline="0">
                <a:latin typeface="Palatino Linotype" pitchFamily="18" charset="0"/>
                <a:cs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3"/>
          <p:cNvSpPr>
            <a:spLocks noGrp="1"/>
          </p:cNvSpPr>
          <p:nvPr>
            <p:ph type="dt" sz="half" idx="10"/>
          </p:nvPr>
        </p:nvSpPr>
        <p:spPr/>
        <p:txBody>
          <a:bodyPr/>
          <a:lstStyle>
            <a:lvl1pPr>
              <a:defRPr/>
            </a:lvl1pPr>
          </a:lstStyle>
          <a:p>
            <a:pPr>
              <a:defRPr/>
            </a:pPr>
            <a:fld id="{205F4171-88A7-4181-A250-18509DA386A1}" type="datetime1">
              <a:rPr lang="en-US" altLang="zh-CN" smtClean="0"/>
              <a:pPr>
                <a:defRPr/>
              </a:pPr>
              <a:t>4/11/2019</a:t>
            </a:fld>
            <a:endParaRPr lang="en-US" altLang="zh-CN"/>
          </a:p>
        </p:txBody>
      </p:sp>
      <p:sp>
        <p:nvSpPr>
          <p:cNvPr id="6" name="Slide Number Placeholder 22"/>
          <p:cNvSpPr>
            <a:spLocks noGrp="1"/>
          </p:cNvSpPr>
          <p:nvPr>
            <p:ph type="sldNum" sz="quarter" idx="12"/>
          </p:nvPr>
        </p:nvSpPr>
        <p:spPr/>
        <p:txBody>
          <a:bodyPr/>
          <a:lstStyle>
            <a:lvl1pPr>
              <a:defRPr/>
            </a:lvl1pPr>
          </a:lstStyle>
          <a:p>
            <a:pPr>
              <a:defRPr/>
            </a:pPr>
            <a:fld id="{4FB031F1-5063-4188-8D59-5595F3E5442B}" type="slidenum">
              <a:rPr lang="zh-CN" altLang="en-US"/>
              <a:pPr>
                <a:defRPr/>
              </a:pPr>
              <a:t>‹#›</a:t>
            </a:fld>
            <a:endParaRPr lang="en-US" altLang="zh-CN"/>
          </a:p>
        </p:txBody>
      </p:sp>
    </p:spTree>
    <p:extLst>
      <p:ext uri="{BB962C8B-B14F-4D97-AF65-F5344CB8AC3E}">
        <p14:creationId xmlns:p14="http://schemas.microsoft.com/office/powerpoint/2010/main" val="3366755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E0F4789B-62FE-4037-BE32-74FF303AAB69}" type="datetime1">
              <a:rPr lang="en-US" altLang="zh-CN" smtClean="0"/>
              <a:pPr>
                <a:defRPr/>
              </a:pPr>
              <a:t>4/11/2019</a:t>
            </a:fld>
            <a:endParaRPr lang="en-US" altLang="zh-CN"/>
          </a:p>
        </p:txBody>
      </p:sp>
      <p:sp>
        <p:nvSpPr>
          <p:cNvPr id="3" name="Footer Placeholder 2"/>
          <p:cNvSpPr>
            <a:spLocks noGrp="1"/>
          </p:cNvSpPr>
          <p:nvPr>
            <p:ph type="ftr" sz="quarter" idx="11"/>
          </p:nvPr>
        </p:nvSpPr>
        <p:spPr/>
        <p:txBody>
          <a:bodyPr/>
          <a:lstStyle>
            <a:lvl1pPr>
              <a:defRPr/>
            </a:lvl1pPr>
          </a:lstStyle>
          <a:p>
            <a:pPr>
              <a:defRPr/>
            </a:pPr>
            <a:r>
              <a:rPr lang="zh-CN" altLang="en-US" dirty="0"/>
              <a:t> 情境感知的信息推荐方法</a:t>
            </a:r>
            <a:endParaRPr lang="en-US" altLang="zh-CN" dirty="0"/>
          </a:p>
        </p:txBody>
      </p:sp>
      <p:sp>
        <p:nvSpPr>
          <p:cNvPr id="4" name="Slide Number Placeholder 22"/>
          <p:cNvSpPr>
            <a:spLocks noGrp="1"/>
          </p:cNvSpPr>
          <p:nvPr>
            <p:ph type="sldNum" sz="quarter" idx="12"/>
          </p:nvPr>
        </p:nvSpPr>
        <p:spPr/>
        <p:txBody>
          <a:bodyPr/>
          <a:lstStyle>
            <a:lvl1pPr>
              <a:defRPr/>
            </a:lvl1pPr>
          </a:lstStyle>
          <a:p>
            <a:pPr>
              <a:defRPr/>
            </a:pPr>
            <a:fld id="{2EADD4DA-7551-4349-BBC3-3338B4604FC4}" type="slidenum">
              <a:rPr lang="zh-CN" altLang="en-US"/>
              <a:pPr>
                <a:defRPr/>
              </a:pPr>
              <a:t>‹#›</a:t>
            </a:fld>
            <a:endParaRPr lang="en-US" altLang="zh-CN"/>
          </a:p>
        </p:txBody>
      </p:sp>
    </p:spTree>
    <p:extLst>
      <p:ext uri="{BB962C8B-B14F-4D97-AF65-F5344CB8AC3E}">
        <p14:creationId xmlns:p14="http://schemas.microsoft.com/office/powerpoint/2010/main" val="4012723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able Placeholder 2"/>
          <p:cNvSpPr>
            <a:spLocks noGrp="1"/>
          </p:cNvSpPr>
          <p:nvPr>
            <p:ph type="tbl" idx="1"/>
          </p:nvPr>
        </p:nvSpPr>
        <p:spPr>
          <a:xfrm>
            <a:off x="381000" y="1295400"/>
            <a:ext cx="8382000" cy="5105400"/>
          </a:xfrm>
        </p:spPr>
        <p:txBody>
          <a:bodyPr/>
          <a:lstStyle/>
          <a:p>
            <a:pPr lvl="0"/>
            <a:endParaRPr lang="en-US" noProof="0"/>
          </a:p>
        </p:txBody>
      </p:sp>
      <p:sp>
        <p:nvSpPr>
          <p:cNvPr id="4" name="Date Placeholder 13"/>
          <p:cNvSpPr>
            <a:spLocks noGrp="1"/>
          </p:cNvSpPr>
          <p:nvPr>
            <p:ph type="dt" sz="half" idx="10"/>
          </p:nvPr>
        </p:nvSpPr>
        <p:spPr/>
        <p:txBody>
          <a:bodyPr/>
          <a:lstStyle>
            <a:lvl1pPr>
              <a:defRPr/>
            </a:lvl1pPr>
          </a:lstStyle>
          <a:p>
            <a:pPr>
              <a:defRPr/>
            </a:pPr>
            <a:fld id="{D036CBE2-471C-4939-A0A6-CCD3247F2BA4}" type="datetime1">
              <a:rPr lang="en-US" altLang="zh-CN" smtClean="0"/>
              <a:pPr>
                <a:defRPr/>
              </a:pPr>
              <a:t>4/11/2019</a:t>
            </a:fld>
            <a:endParaRPr lang="en-US" altLang="zh-CN"/>
          </a:p>
        </p:txBody>
      </p:sp>
      <p:sp>
        <p:nvSpPr>
          <p:cNvPr id="5" name="Footer Placeholder 2"/>
          <p:cNvSpPr>
            <a:spLocks noGrp="1"/>
          </p:cNvSpPr>
          <p:nvPr>
            <p:ph type="ftr" sz="quarter" idx="11"/>
          </p:nvPr>
        </p:nvSpPr>
        <p:spPr/>
        <p:txBody>
          <a:bodyPr/>
          <a:lstStyle>
            <a:lvl1pPr>
              <a:defRPr/>
            </a:lvl1pPr>
          </a:lstStyle>
          <a:p>
            <a:pPr>
              <a:defRPr/>
            </a:pPr>
            <a:r>
              <a:rPr lang="zh-CN" altLang="en-US" dirty="0"/>
              <a:t> 情境感知的信息推荐方法</a:t>
            </a:r>
            <a:endParaRPr lang="en-US" altLang="zh-CN" dirty="0"/>
          </a:p>
        </p:txBody>
      </p:sp>
      <p:sp>
        <p:nvSpPr>
          <p:cNvPr id="6" name="Slide Number Placeholder 22"/>
          <p:cNvSpPr>
            <a:spLocks noGrp="1"/>
          </p:cNvSpPr>
          <p:nvPr>
            <p:ph type="sldNum" sz="quarter" idx="12"/>
          </p:nvPr>
        </p:nvSpPr>
        <p:spPr/>
        <p:txBody>
          <a:bodyPr/>
          <a:lstStyle>
            <a:lvl1pPr>
              <a:defRPr/>
            </a:lvl1pPr>
          </a:lstStyle>
          <a:p>
            <a:pPr>
              <a:defRPr/>
            </a:pPr>
            <a:fld id="{658699C0-D733-40B7-854C-6F1FD8B05479}" type="slidenum">
              <a:rPr lang="zh-CN" altLang="en-US"/>
              <a:pPr>
                <a:defRPr/>
              </a:pPr>
              <a:t>‹#›</a:t>
            </a:fld>
            <a:endParaRPr lang="en-US" altLang="zh-CN"/>
          </a:p>
        </p:txBody>
      </p:sp>
    </p:spTree>
    <p:extLst>
      <p:ext uri="{BB962C8B-B14F-4D97-AF65-F5344CB8AC3E}">
        <p14:creationId xmlns:p14="http://schemas.microsoft.com/office/powerpoint/2010/main" val="2451335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726910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708343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112387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CD6C61-1803-4533-B59D-092C3C93286C}" type="datetimeFigureOut">
              <a:rPr lang="zh-CN" altLang="en-US" smtClean="0"/>
              <a:pPr/>
              <a:t>2019/4/11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96276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1CD6C61-1803-4533-B59D-092C3C93286C}" type="datetimeFigureOut">
              <a:rPr lang="zh-CN" altLang="en-US" smtClean="0"/>
              <a:pPr/>
              <a:t>2019/4/11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056503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CD6C61-1803-4533-B59D-092C3C93286C}" type="datetimeFigureOut">
              <a:rPr lang="zh-CN" altLang="en-US" smtClean="0"/>
              <a:pPr/>
              <a:t>2019/4/11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2675403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CD6C61-1803-4533-B59D-092C3C93286C}" type="datetimeFigureOut">
              <a:rPr lang="zh-CN" altLang="en-US" smtClean="0"/>
              <a:pPr/>
              <a:t>2019/4/11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464641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CD6C61-1803-4533-B59D-092C3C93286C}" type="datetimeFigureOut">
              <a:rPr lang="zh-CN" altLang="en-US" smtClean="0"/>
              <a:pPr/>
              <a:t>2019/4/11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223170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606E37E2-9BEB-4B3E-AAD5-42B324756813}" type="datetime1">
              <a:rPr lang="en-US" altLang="zh-CN" smtClean="0"/>
              <a:pPr>
                <a:defRPr/>
              </a:pPr>
              <a:t>4/11/2019</a:t>
            </a:fld>
            <a:endParaRPr lang="en-US" altLang="zh-CN"/>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2301CB58-858A-416C-B34A-B73A3D1FEF1C}" type="slidenum">
              <a:rPr lang="zh-CN" altLang="en-US"/>
              <a:pPr>
                <a:defRPr/>
              </a:pPr>
              <a:t>‹#›</a:t>
            </a:fld>
            <a:endParaRPr lang="en-US" altLang="zh-CN"/>
          </a:p>
        </p:txBody>
      </p:sp>
      <p:sp>
        <p:nvSpPr>
          <p:cNvPr id="9" name="Footer Placeholder 13"/>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r>
              <a:rPr lang="zh-CN" altLang="en-US" dirty="0"/>
              <a:t> 情境感知的信息推荐方法</a:t>
            </a:r>
            <a:endParaRPr lang="en-US" altLang="zh-CN" dirty="0"/>
          </a:p>
        </p:txBody>
      </p:sp>
    </p:spTree>
    <p:extLst>
      <p:ext uri="{BB962C8B-B14F-4D97-AF65-F5344CB8AC3E}">
        <p14:creationId xmlns:p14="http://schemas.microsoft.com/office/powerpoint/2010/main" val="57069334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CD6C61-1803-4533-B59D-092C3C93286C}" type="datetimeFigureOut">
              <a:rPr lang="zh-CN" altLang="en-US" smtClean="0"/>
              <a:pPr/>
              <a:t>2019/4/11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724859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1561769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2670526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396FAD0-AB50-4F50-BC6F-C9672B5F2298}" type="datetime1">
              <a:rPr lang="en-US" altLang="zh-CN" smtClean="0"/>
              <a:pPr/>
              <a:t>4/11/2019</a:t>
            </a:fld>
            <a:endParaRPr lang="zh-CN" altLang="en-US"/>
          </a:p>
        </p:txBody>
      </p:sp>
      <p:sp>
        <p:nvSpPr>
          <p:cNvPr id="5" name="页脚占位符 4"/>
          <p:cNvSpPr>
            <a:spLocks noGrp="1"/>
          </p:cNvSpPr>
          <p:nvPr>
            <p:ph type="ftr" sz="quarter" idx="11"/>
          </p:nvPr>
        </p:nvSpPr>
        <p:spPr/>
        <p:txBody>
          <a:bodyPr/>
          <a:lstStyle/>
          <a:p>
            <a:pPr>
              <a:defRPr/>
            </a:pPr>
            <a:r>
              <a:rPr lang="zh-CN" altLang="en-US" dirty="0"/>
              <a:t>基于用户兴趣建模的推荐方法及应用研究</a:t>
            </a:r>
            <a:endParaRPr lang="en-US" altLang="zh-CN" dirty="0"/>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C7C894-04B7-4854-8B7E-6763149704E5}" type="datetime1">
              <a:rPr lang="en-US" altLang="zh-CN" smtClean="0"/>
              <a:pPr/>
              <a:t>4/11/2019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F3E2FDB-0A30-47E4-BED2-466EEA20FF40}" type="datetime1">
              <a:rPr lang="en-US" altLang="zh-CN" smtClean="0"/>
              <a:pPr/>
              <a:t>4/11/2019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EA5C9C-98DF-45DC-8CAF-BE2B30222C89}" type="datetime1">
              <a:rPr lang="en-US" altLang="zh-CN" smtClean="0"/>
              <a:pPr/>
              <a:t>4/11/2019</a:t>
            </a:fld>
            <a:endParaRPr lang="zh-CN" altLang="en-US"/>
          </a:p>
        </p:txBody>
      </p:sp>
      <p:sp>
        <p:nvSpPr>
          <p:cNvPr id="6" name="页脚占位符 5"/>
          <p:cNvSpPr>
            <a:spLocks noGrp="1"/>
          </p:cNvSpPr>
          <p:nvPr>
            <p:ph type="ftr" sz="quarter" idx="11"/>
          </p:nvPr>
        </p:nvSpPr>
        <p:spPr/>
        <p:txBody>
          <a:bodyPr/>
          <a:lstStyle/>
          <a:p>
            <a:r>
              <a:rPr lang="en-US" altLang="zh-CN"/>
              <a:t>Personalized travel package recommendation</a:t>
            </a:r>
            <a:endParaRPr lang="zh-CN" altLang="en-US"/>
          </a:p>
        </p:txBody>
      </p:sp>
      <p:sp>
        <p:nvSpPr>
          <p:cNvPr id="7" name="灯片编号占位符 6"/>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E46C157-75BB-410B-A481-14F88B4C5BAA}" type="datetime1">
              <a:rPr lang="en-US" altLang="zh-CN" smtClean="0"/>
              <a:pPr/>
              <a:t>4/11/2019</a:t>
            </a:fld>
            <a:endParaRPr lang="zh-CN" altLang="en-US"/>
          </a:p>
        </p:txBody>
      </p:sp>
      <p:sp>
        <p:nvSpPr>
          <p:cNvPr id="8" name="页脚占位符 7"/>
          <p:cNvSpPr>
            <a:spLocks noGrp="1"/>
          </p:cNvSpPr>
          <p:nvPr>
            <p:ph type="ftr" sz="quarter" idx="11"/>
          </p:nvPr>
        </p:nvSpPr>
        <p:spPr/>
        <p:txBody>
          <a:bodyPr/>
          <a:lstStyle/>
          <a:p>
            <a:r>
              <a:rPr lang="en-US" altLang="zh-CN"/>
              <a:t>Personalized travel package recommendation</a:t>
            </a:r>
            <a:endParaRPr lang="zh-CN" altLang="en-US"/>
          </a:p>
        </p:txBody>
      </p:sp>
      <p:sp>
        <p:nvSpPr>
          <p:cNvPr id="9" name="灯片编号占位符 8"/>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E60B929-9B37-4E97-A581-85AB6C11B694}" type="datetime1">
              <a:rPr lang="en-US" altLang="zh-CN" smtClean="0"/>
              <a:pPr/>
              <a:t>4/11/2019</a:t>
            </a:fld>
            <a:endParaRPr lang="zh-CN" altLang="en-US"/>
          </a:p>
        </p:txBody>
      </p:sp>
      <p:sp>
        <p:nvSpPr>
          <p:cNvPr id="4" name="页脚占位符 3"/>
          <p:cNvSpPr>
            <a:spLocks noGrp="1"/>
          </p:cNvSpPr>
          <p:nvPr>
            <p:ph type="ftr" sz="quarter" idx="11"/>
          </p:nvPr>
        </p:nvSpPr>
        <p:spPr/>
        <p:txBody>
          <a:bodyPr/>
          <a:lstStyle/>
          <a:p>
            <a:r>
              <a:rPr lang="en-US" altLang="zh-CN"/>
              <a:t>Personalized travel package recommendation</a:t>
            </a:r>
            <a:endParaRPr lang="zh-CN" altLang="en-US"/>
          </a:p>
        </p:txBody>
      </p:sp>
      <p:sp>
        <p:nvSpPr>
          <p:cNvPr id="5" name="灯片编号占位符 4"/>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360042-3E89-4752-8057-09DB6D60339B}" type="datetime1">
              <a:rPr lang="en-US" altLang="zh-CN" smtClean="0"/>
              <a:pPr/>
              <a:t>4/11/2019</a:t>
            </a:fld>
            <a:endParaRPr lang="zh-CN" altLang="en-US"/>
          </a:p>
        </p:txBody>
      </p:sp>
      <p:sp>
        <p:nvSpPr>
          <p:cNvPr id="3" name="页脚占位符 2"/>
          <p:cNvSpPr>
            <a:spLocks noGrp="1"/>
          </p:cNvSpPr>
          <p:nvPr>
            <p:ph type="ftr" sz="quarter" idx="11"/>
          </p:nvPr>
        </p:nvSpPr>
        <p:spPr/>
        <p:txBody>
          <a:bodyPr/>
          <a:lstStyle/>
          <a:p>
            <a:r>
              <a:rPr lang="en-US" altLang="zh-CN"/>
              <a:t>Personalized travel package recommendation</a:t>
            </a:r>
            <a:endParaRPr lang="zh-CN" altLang="en-US"/>
          </a:p>
        </p:txBody>
      </p:sp>
      <p:sp>
        <p:nvSpPr>
          <p:cNvPr id="4" name="灯片编号占位符 3"/>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4"/>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7" name="Rectangle 6"/>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F414EF72-8ABE-4EFD-AEF7-277CCB484C57}" type="datetime1">
              <a:rPr lang="en-US" altLang="zh-CN" smtClean="0"/>
              <a:pPr>
                <a:defRPr/>
              </a:pPr>
              <a:t>4/11/2019</a:t>
            </a:fld>
            <a:endParaRPr lang="en-US" altLang="zh-CN"/>
          </a:p>
        </p:txBody>
      </p:sp>
      <p:sp>
        <p:nvSpPr>
          <p:cNvPr id="10" name="Slide Number Placeholder 9"/>
          <p:cNvSpPr>
            <a:spLocks noGrp="1"/>
          </p:cNvSpPr>
          <p:nvPr>
            <p:ph type="sldNum" sz="quarter" idx="11"/>
          </p:nvPr>
        </p:nvSpPr>
        <p:spPr>
          <a:xfrm>
            <a:off x="0" y="1271588"/>
            <a:ext cx="533400" cy="244475"/>
          </a:xfrm>
        </p:spPr>
        <p:txBody>
          <a:bodyPr/>
          <a:lstStyle>
            <a:lvl1pPr>
              <a:defRPr>
                <a:solidFill>
                  <a:srgbClr val="FFFFFF"/>
                </a:solidFill>
              </a:defRPr>
            </a:lvl1pPr>
          </a:lstStyle>
          <a:p>
            <a:pPr>
              <a:defRPr/>
            </a:pPr>
            <a:fld id="{F389A99C-6236-4545-BD23-431F323BE439}" type="slidenum">
              <a:rPr lang="zh-CN" altLang="en-US"/>
              <a:pPr>
                <a:defRPr/>
              </a:pPr>
              <a:t>‹#›</a:t>
            </a:fld>
            <a:endParaRPr lang="en-US" altLang="zh-CN"/>
          </a:p>
        </p:txBody>
      </p:sp>
      <p:sp>
        <p:nvSpPr>
          <p:cNvPr id="12" name="Footer Placeholder 11"/>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r>
              <a:rPr lang="zh-CN" altLang="en-US" dirty="0"/>
              <a:t> 情境感知的信息推荐方法</a:t>
            </a:r>
            <a:endParaRPr lang="en-US" altLang="zh-CN" dirty="0"/>
          </a:p>
        </p:txBody>
      </p:sp>
    </p:spTree>
    <p:extLst>
      <p:ext uri="{BB962C8B-B14F-4D97-AF65-F5344CB8AC3E}">
        <p14:creationId xmlns:p14="http://schemas.microsoft.com/office/powerpoint/2010/main" val="31746803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FE455AA-5D3A-429E-A681-6C510C45727F}" type="datetime1">
              <a:rPr lang="en-US" altLang="zh-CN" smtClean="0"/>
              <a:pPr/>
              <a:t>4/11/2019</a:t>
            </a:fld>
            <a:endParaRPr lang="zh-CN" altLang="en-US"/>
          </a:p>
        </p:txBody>
      </p:sp>
      <p:sp>
        <p:nvSpPr>
          <p:cNvPr id="6" name="页脚占位符 5"/>
          <p:cNvSpPr>
            <a:spLocks noGrp="1"/>
          </p:cNvSpPr>
          <p:nvPr>
            <p:ph type="ftr" sz="quarter" idx="11"/>
          </p:nvPr>
        </p:nvSpPr>
        <p:spPr/>
        <p:txBody>
          <a:bodyPr/>
          <a:lstStyle/>
          <a:p>
            <a:r>
              <a:rPr lang="en-US" altLang="zh-CN"/>
              <a:t>Personalized travel package recommendation</a:t>
            </a:r>
            <a:endParaRPr lang="zh-CN" altLang="en-US"/>
          </a:p>
        </p:txBody>
      </p:sp>
      <p:sp>
        <p:nvSpPr>
          <p:cNvPr id="7" name="灯片编号占位符 6"/>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E08BD5-B274-412B-95BA-3F5C913D06DE}" type="datetime1">
              <a:rPr lang="en-US" altLang="zh-CN" smtClean="0"/>
              <a:pPr/>
              <a:t>4/11/2019</a:t>
            </a:fld>
            <a:endParaRPr lang="zh-CN" altLang="en-US"/>
          </a:p>
        </p:txBody>
      </p:sp>
      <p:sp>
        <p:nvSpPr>
          <p:cNvPr id="6" name="页脚占位符 5"/>
          <p:cNvSpPr>
            <a:spLocks noGrp="1"/>
          </p:cNvSpPr>
          <p:nvPr>
            <p:ph type="ftr" sz="quarter" idx="11"/>
          </p:nvPr>
        </p:nvSpPr>
        <p:spPr/>
        <p:txBody>
          <a:bodyPr/>
          <a:lstStyle/>
          <a:p>
            <a:r>
              <a:rPr lang="en-US" altLang="zh-CN"/>
              <a:t>Personalized travel package recommendation</a:t>
            </a:r>
            <a:endParaRPr lang="zh-CN" altLang="en-US"/>
          </a:p>
        </p:txBody>
      </p:sp>
      <p:sp>
        <p:nvSpPr>
          <p:cNvPr id="7" name="灯片编号占位符 6"/>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8E67F0-0E71-4C82-B2F2-0AD58E18D994}" type="datetime1">
              <a:rPr lang="en-US" altLang="zh-CN" smtClean="0"/>
              <a:pPr/>
              <a:t>4/11/2019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4D2932-435A-4321-B08C-A657B9CA5FD4}" type="datetime1">
              <a:rPr lang="en-US" altLang="zh-CN" smtClean="0"/>
              <a:pPr/>
              <a:t>4/11/2019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c"/>
          <p:cNvSpPr txBox="1"/>
          <p:nvPr userDrawn="1"/>
        </p:nvSpPr>
        <p:spPr>
          <a:xfrm>
            <a:off x="0" y="6642100"/>
            <a:ext cx="9144000" cy="246063"/>
          </a:xfrm>
          <a:prstGeom prst="rect">
            <a:avLst/>
          </a:prstGeom>
          <a:noFill/>
        </p:spPr>
        <p:txBody>
          <a:bodyPr>
            <a:spAutoFit/>
          </a:bodyPr>
          <a:lstStyle/>
          <a:p>
            <a:pPr algn="ctr" fontAlgn="auto">
              <a:spcBef>
                <a:spcPts val="0"/>
              </a:spcBef>
              <a:spcAft>
                <a:spcPts val="0"/>
              </a:spcAft>
              <a:defRPr/>
            </a:pPr>
            <a:endParaRPr lang="en-US" sz="1000" b="1">
              <a:solidFill>
                <a:srgbClr val="3E8430"/>
              </a:solidFill>
              <a:latin typeface="arial"/>
              <a:ea typeface="+mn-ea"/>
            </a:endParaRPr>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Clr>
                <a:schemeClr val="tx1"/>
              </a:buClr>
              <a:buFont typeface="Arial" pitchFamily="34" charset="0"/>
              <a:buChar char="•"/>
              <a:defRPr/>
            </a:lvl1pPr>
            <a:lvl2pPr marL="742950" indent="-285750">
              <a:buClr>
                <a:schemeClr val="tx1"/>
              </a:buClr>
              <a:buFont typeface="Arial" pitchFamily="34" charset="0"/>
              <a:buChar char="•"/>
              <a:defRPr/>
            </a:lvl2pPr>
            <a:lvl3pPr marL="1143000" indent="-228600">
              <a:buClr>
                <a:schemeClr val="tx1"/>
              </a:buClr>
              <a:buFont typeface="Arial"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36625" y="1198563"/>
            <a:ext cx="3881438" cy="51419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0463" y="1198563"/>
            <a:ext cx="3883025" cy="51419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0" name="Date Placeholder 9"/>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5B098D11-110E-490E-9DE7-1AFE67F55BC3}" type="datetime1">
              <a:rPr lang="en-US" altLang="zh-CN" smtClean="0"/>
              <a:pPr>
                <a:defRPr/>
              </a:pPr>
              <a:t>4/11/2019</a:t>
            </a:fld>
            <a:endParaRPr lang="en-US" altLang="zh-CN"/>
          </a:p>
        </p:txBody>
      </p:sp>
      <p:sp>
        <p:nvSpPr>
          <p:cNvPr id="12" name="Slide Number Placeholder 11"/>
          <p:cNvSpPr>
            <a:spLocks noGrp="1"/>
          </p:cNvSpPr>
          <p:nvPr>
            <p:ph type="sldNum" sz="quarter" idx="11"/>
          </p:nvPr>
        </p:nvSpPr>
        <p:spPr>
          <a:xfrm>
            <a:off x="0" y="1271588"/>
            <a:ext cx="533400" cy="244475"/>
          </a:xfrm>
        </p:spPr>
        <p:txBody>
          <a:bodyPr/>
          <a:lstStyle>
            <a:lvl1pPr>
              <a:defRPr>
                <a:solidFill>
                  <a:srgbClr val="FFFFFF"/>
                </a:solidFill>
              </a:defRPr>
            </a:lvl1pPr>
          </a:lstStyle>
          <a:p>
            <a:pPr>
              <a:defRPr/>
            </a:pPr>
            <a:fld id="{DE4AB2F9-F169-4A34-A5CD-3F184725DF04}" type="slidenum">
              <a:rPr lang="zh-CN" altLang="en-US"/>
              <a:pPr>
                <a:defRPr/>
              </a:pPr>
              <a:t>‹#›</a:t>
            </a:fld>
            <a:endParaRPr lang="en-US" altLang="zh-CN"/>
          </a:p>
        </p:txBody>
      </p:sp>
      <p:sp>
        <p:nvSpPr>
          <p:cNvPr id="14" name="Footer Placeholder 13"/>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r>
              <a:rPr lang="zh-CN" altLang="en-US" dirty="0"/>
              <a:t>基于用户兴趣建模的推荐方法及应用研究</a:t>
            </a:r>
            <a:endParaRPr lang="en-US" altLang="zh-CN" dirty="0"/>
          </a:p>
        </p:txBody>
      </p:sp>
    </p:spTree>
    <p:extLst>
      <p:ext uri="{BB962C8B-B14F-4D97-AF65-F5344CB8AC3E}">
        <p14:creationId xmlns:p14="http://schemas.microsoft.com/office/powerpoint/2010/main" val="27850794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5463" y="228600"/>
            <a:ext cx="1978025" cy="61118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36625" y="228600"/>
            <a:ext cx="5786438" cy="611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691438" cy="679450"/>
          </a:xfrm>
        </p:spPr>
        <p:txBody>
          <a:bodyPr/>
          <a:lstStyle/>
          <a:p>
            <a:r>
              <a:rPr lang="en-US"/>
              <a:t>Click to edit Master title style</a:t>
            </a:r>
          </a:p>
        </p:txBody>
      </p:sp>
      <p:sp>
        <p:nvSpPr>
          <p:cNvPr id="3" name="Content Placeholder 2"/>
          <p:cNvSpPr>
            <a:spLocks noGrp="1"/>
          </p:cNvSpPr>
          <p:nvPr>
            <p:ph sz="half" idx="1"/>
          </p:nvPr>
        </p:nvSpPr>
        <p:spPr>
          <a:xfrm>
            <a:off x="936625" y="1198563"/>
            <a:ext cx="3881438" cy="5141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70463" y="1198563"/>
            <a:ext cx="3883025" cy="2493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70463" y="3844925"/>
            <a:ext cx="3883025" cy="2495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691438" cy="679450"/>
          </a:xfrm>
        </p:spPr>
        <p:txBody>
          <a:bodyPr/>
          <a:lstStyle/>
          <a:p>
            <a:r>
              <a:rPr lang="en-US"/>
              <a:t>Click to edit Master title style</a:t>
            </a:r>
          </a:p>
        </p:txBody>
      </p:sp>
      <p:sp>
        <p:nvSpPr>
          <p:cNvPr id="3" name="Text Placeholder 2"/>
          <p:cNvSpPr>
            <a:spLocks noGrp="1"/>
          </p:cNvSpPr>
          <p:nvPr>
            <p:ph type="body" sz="half" idx="1"/>
          </p:nvPr>
        </p:nvSpPr>
        <p:spPr>
          <a:xfrm>
            <a:off x="936625" y="1198563"/>
            <a:ext cx="3881438" cy="5141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0463" y="1198563"/>
            <a:ext cx="3883025" cy="5141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691438" cy="679450"/>
          </a:xfrm>
        </p:spPr>
        <p:txBody>
          <a:bodyPr/>
          <a:lstStyle/>
          <a:p>
            <a:r>
              <a:rPr lang="en-US"/>
              <a:t>Click to edit Master title style</a:t>
            </a:r>
          </a:p>
        </p:txBody>
      </p:sp>
      <p:sp>
        <p:nvSpPr>
          <p:cNvPr id="3" name="Table Placeholder 2"/>
          <p:cNvSpPr>
            <a:spLocks noGrp="1"/>
          </p:cNvSpPr>
          <p:nvPr>
            <p:ph type="tbl" idx="1"/>
          </p:nvPr>
        </p:nvSpPr>
        <p:spPr>
          <a:xfrm>
            <a:off x="936625" y="1198563"/>
            <a:ext cx="7916863" cy="5141912"/>
          </a:xfrm>
        </p:spPr>
        <p:txBody>
          <a:bodyPr/>
          <a:lstStyle/>
          <a:p>
            <a:pPr lvl="0"/>
            <a:r>
              <a:rPr lang="en-US" noProof="0"/>
              <a:t>Click icon to add table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3" name="Rectangle 2"/>
          <p:cNvSpPr>
            <a:spLocks noChangeArrowheads="1"/>
          </p:cNvSpPr>
          <p:nvPr/>
        </p:nvSpPr>
        <p:spPr bwMode="gray">
          <a:xfrm>
            <a:off x="1588" y="908050"/>
            <a:ext cx="9142412" cy="4197350"/>
          </a:xfrm>
          <a:prstGeom prst="rect">
            <a:avLst/>
          </a:prstGeom>
          <a:gradFill rotWithShape="1">
            <a:gsLst>
              <a:gs pos="0">
                <a:schemeClr val="accent2"/>
              </a:gs>
              <a:gs pos="100000">
                <a:schemeClr val="accent2">
                  <a:gamma/>
                  <a:tint val="0"/>
                  <a:invGamma/>
                </a:schemeClr>
              </a:gs>
            </a:gsLst>
            <a:lin ang="5400000" scaled="1"/>
          </a:gradFill>
          <a:ln w="0" algn="ctr">
            <a:noFill/>
            <a:miter lim="800000"/>
            <a:headEnd/>
            <a:tailEnd/>
          </a:ln>
          <a:effectLst/>
        </p:spPr>
        <p:txBody>
          <a:bodyPr wrap="none" anchor="ctr"/>
          <a:lstStyle/>
          <a:p>
            <a:pPr algn="ctr" fontAlgn="auto">
              <a:spcBef>
                <a:spcPts val="0"/>
              </a:spcBef>
              <a:spcAft>
                <a:spcPts val="0"/>
              </a:spcAft>
              <a:defRPr/>
            </a:pPr>
            <a:endParaRPr lang="en-US" sz="2800" dirty="0">
              <a:latin typeface="Arial" charset="0"/>
            </a:endParaRPr>
          </a:p>
        </p:txBody>
      </p:sp>
      <p:graphicFrame>
        <p:nvGraphicFramePr>
          <p:cNvPr id="4" name="Object 3"/>
          <p:cNvGraphicFramePr>
            <a:graphicFrameLocks noChangeAspect="1"/>
          </p:cNvGraphicFramePr>
          <p:nvPr/>
        </p:nvGraphicFramePr>
        <p:xfrm>
          <a:off x="0" y="0"/>
          <a:ext cx="9144000" cy="908050"/>
        </p:xfrm>
        <a:graphic>
          <a:graphicData uri="http://schemas.openxmlformats.org/presentationml/2006/ole">
            <mc:AlternateContent xmlns:mc="http://schemas.openxmlformats.org/markup-compatibility/2006">
              <mc:Choice xmlns:v="urn:schemas-microsoft-com:vml" Requires="v">
                <p:oleObj spid="_x0000_s234114" name="Image" r:id="rId3" imgW="13003175" imgH="4571429" progId="">
                  <p:embed/>
                </p:oleObj>
              </mc:Choice>
              <mc:Fallback>
                <p:oleObj name="Image" r:id="rId3" imgW="13003175" imgH="4571429" progId="">
                  <p:embed/>
                  <p:pic>
                    <p:nvPicPr>
                      <p:cNvPr id="0" name="Picture 15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AutoShape 4"/>
          <p:cNvSpPr>
            <a:spLocks noChangeArrowheads="1"/>
          </p:cNvSpPr>
          <p:nvPr/>
        </p:nvSpPr>
        <p:spPr bwMode="gray">
          <a:xfrm>
            <a:off x="323850" y="1700213"/>
            <a:ext cx="8424863" cy="1439862"/>
          </a:xfrm>
          <a:prstGeom prst="roundRect">
            <a:avLst>
              <a:gd name="adj" fmla="val 38449"/>
            </a:avLst>
          </a:prstGeom>
          <a:solidFill>
            <a:schemeClr val="bg1"/>
          </a:solidFill>
          <a:ln w="38100" algn="ctr">
            <a:noFill/>
            <a:round/>
            <a:headEnd/>
            <a:tailEnd/>
          </a:ln>
          <a:effectLst/>
        </p:spPr>
        <p:txBody>
          <a:bodyPr wrap="none" anchor="ctr"/>
          <a:lstStyle/>
          <a:p>
            <a:pPr algn="ctr" fontAlgn="auto">
              <a:spcBef>
                <a:spcPts val="0"/>
              </a:spcBef>
              <a:spcAft>
                <a:spcPts val="0"/>
              </a:spcAft>
              <a:defRPr/>
            </a:pPr>
            <a:endParaRPr lang="en-US" sz="2800" dirty="0">
              <a:latin typeface="Arial" charset="0"/>
            </a:endParaRPr>
          </a:p>
        </p:txBody>
      </p:sp>
      <p:pic>
        <p:nvPicPr>
          <p:cNvPr id="6" name="Picture 6" descr="471c1ade"/>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179388" y="4941888"/>
            <a:ext cx="1728787" cy="1722437"/>
          </a:xfrm>
          <a:prstGeom prst="rect">
            <a:avLst/>
          </a:prstGeom>
          <a:noFill/>
          <a:ln w="9525">
            <a:noFill/>
            <a:miter lim="800000"/>
            <a:headEnd/>
            <a:tailEnd/>
          </a:ln>
        </p:spPr>
      </p:pic>
      <p:sp>
        <p:nvSpPr>
          <p:cNvPr id="12293" name="Rectangle 5"/>
          <p:cNvSpPr>
            <a:spLocks noGrp="1" noChangeArrowheads="1"/>
          </p:cNvSpPr>
          <p:nvPr>
            <p:ph type="ctrTitle"/>
          </p:nvPr>
        </p:nvSpPr>
        <p:spPr bwMode="gray">
          <a:xfrm>
            <a:off x="762000" y="1703388"/>
            <a:ext cx="7620000" cy="682625"/>
          </a:xfrm>
        </p:spPr>
        <p:txBody>
          <a:bodyPr/>
          <a:lstStyle>
            <a:lvl1pPr>
              <a:defRPr sz="4000" b="1">
                <a:solidFill>
                  <a:schemeClr val="tx1"/>
                </a:solidFill>
              </a:defRPr>
            </a:lvl1pPr>
          </a:lstStyle>
          <a:p>
            <a:r>
              <a:rPr lang="en-US" altLang="zh-CN"/>
              <a:t>Click to edit Master title style</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18CD5453-2171-48C6-BC35-65E2F3A72391}" type="datetime1">
              <a:rPr lang="en-US" altLang="zh-CN" smtClean="0"/>
              <a:pPr>
                <a:defRPr/>
              </a:pPr>
              <a:t>4/11/2019</a:t>
            </a:fld>
            <a:endParaRPr lang="en-US" altLang="zh-CN"/>
          </a:p>
        </p:txBody>
      </p:sp>
      <p:sp>
        <p:nvSpPr>
          <p:cNvPr id="5" name="Slide Number Placeholder 22"/>
          <p:cNvSpPr>
            <a:spLocks noGrp="1"/>
          </p:cNvSpPr>
          <p:nvPr>
            <p:ph type="sldNum" sz="quarter" idx="12"/>
          </p:nvPr>
        </p:nvSpPr>
        <p:spPr/>
        <p:txBody>
          <a:bodyPr/>
          <a:lstStyle>
            <a:lvl1pPr>
              <a:defRPr/>
            </a:lvl1pPr>
          </a:lstStyle>
          <a:p>
            <a:pPr>
              <a:defRPr/>
            </a:pPr>
            <a:fld id="{334AB57F-F47D-4FFF-AD86-77605CB1AC10}" type="slidenum">
              <a:rPr lang="zh-CN" altLang="en-US"/>
              <a:pPr>
                <a:defRPr/>
              </a:pPr>
              <a:t>‹#›</a:t>
            </a:fld>
            <a:endParaRPr lang="en-US" altLang="zh-CN"/>
          </a:p>
        </p:txBody>
      </p:sp>
    </p:spTree>
    <p:extLst>
      <p:ext uri="{BB962C8B-B14F-4D97-AF65-F5344CB8AC3E}">
        <p14:creationId xmlns:p14="http://schemas.microsoft.com/office/powerpoint/2010/main" val="1666717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1A957342-8D8D-48CD-B9A7-FF197BF1226C}" type="datetime1">
              <a:rPr lang="en-US" altLang="zh-CN" smtClean="0"/>
              <a:pPr>
                <a:defRPr/>
              </a:pPr>
              <a:t>4/11/2019</a:t>
            </a:fld>
            <a:endParaRPr lang="en-US" altLang="zh-CN"/>
          </a:p>
        </p:txBody>
      </p:sp>
      <p:sp>
        <p:nvSpPr>
          <p:cNvPr id="3" name="Footer Placeholder 2"/>
          <p:cNvSpPr>
            <a:spLocks noGrp="1"/>
          </p:cNvSpPr>
          <p:nvPr>
            <p:ph type="ftr" sz="quarter" idx="11"/>
          </p:nvPr>
        </p:nvSpPr>
        <p:spPr>
          <a:xfrm>
            <a:off x="609600" y="6248400"/>
            <a:ext cx="5421313" cy="365125"/>
          </a:xfrm>
        </p:spPr>
        <p:txBody>
          <a:bodyPr/>
          <a:lstStyle>
            <a:lvl1pPr algn="r">
              <a:defRPr>
                <a:latin typeface="Tw Cen MT" pitchFamily="34" charset="0"/>
              </a:defRPr>
            </a:lvl1pPr>
          </a:lstStyle>
          <a:p>
            <a:pPr>
              <a:defRPr/>
            </a:pPr>
            <a:r>
              <a:rPr lang="zh-CN" altLang="en-US" dirty="0"/>
              <a:t> 情境感知的信息推荐方法</a:t>
            </a:r>
            <a:endParaRPr lang="en-US" altLang="zh-CN"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E7575A84-FAFF-4CA9-96B5-1956E9548C41}" type="slidenum">
              <a:rPr lang="zh-CN" altLang="en-US"/>
              <a:pPr>
                <a:defRPr/>
              </a:pPr>
              <a:t>‹#›</a:t>
            </a:fld>
            <a:endParaRPr lang="en-US" altLang="zh-CN"/>
          </a:p>
        </p:txBody>
      </p:sp>
    </p:spTree>
    <p:extLst>
      <p:ext uri="{BB962C8B-B14F-4D97-AF65-F5344CB8AC3E}">
        <p14:creationId xmlns:p14="http://schemas.microsoft.com/office/powerpoint/2010/main" val="203039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A1EB8ED7-EDA5-4926-B399-BAF51A97A569}" type="datetime1">
              <a:rPr lang="en-US" altLang="zh-CN" smtClean="0"/>
              <a:pPr>
                <a:defRPr/>
              </a:pPr>
              <a:t>4/11/2019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 情境感知的信息推荐方法</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A11D7F59-3D83-4C55-A296-FA5A8BD28D1B}" type="slidenum">
              <a:rPr lang="zh-CN" altLang="en-US"/>
              <a:pPr>
                <a:defRPr/>
              </a:pPr>
              <a:t>‹#›</a:t>
            </a:fld>
            <a:endParaRPr lang="en-US" altLang="zh-CN"/>
          </a:p>
        </p:txBody>
      </p:sp>
    </p:spTree>
    <p:extLst>
      <p:ext uri="{BB962C8B-B14F-4D97-AF65-F5344CB8AC3E}">
        <p14:creationId xmlns:p14="http://schemas.microsoft.com/office/powerpoint/2010/main" val="359559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a:lstStyle>
            <a:lvl1pPr algn="l">
              <a:defRPr>
                <a:latin typeface="Tw Cen MT" pitchFamily="34" charset="0"/>
              </a:defRPr>
            </a:lvl1pPr>
          </a:lstStyle>
          <a:p>
            <a:pPr>
              <a:defRPr/>
            </a:pPr>
            <a:fld id="{AFACFFA4-4A46-4A54-8965-FE763BCBDC86}" type="datetime1">
              <a:rPr lang="en-US" altLang="zh-CN" smtClean="0"/>
              <a:pPr>
                <a:defRPr/>
              </a:pPr>
              <a:t>4/11/2019</a:t>
            </a:fld>
            <a:endParaRPr lang="en-US" altLang="zh-CN"/>
          </a:p>
        </p:txBody>
      </p:sp>
      <p:sp>
        <p:nvSpPr>
          <p:cNvPr id="10" name="Slide Number Placeholder 12"/>
          <p:cNvSpPr>
            <a:spLocks noGrp="1"/>
          </p:cNvSpPr>
          <p:nvPr>
            <p:ph type="sldNum" sz="quarter" idx="11"/>
          </p:nvPr>
        </p:nvSpPr>
        <p:spPr>
          <a:xfrm>
            <a:off x="0" y="4667250"/>
            <a:ext cx="1447800" cy="663575"/>
          </a:xfrm>
        </p:spPr>
        <p:txBody>
          <a:bodyPr/>
          <a:lstStyle>
            <a:lvl1pPr>
              <a:defRPr sz="2800">
                <a:solidFill>
                  <a:srgbClr val="FFFFFF"/>
                </a:solidFill>
              </a:defRPr>
            </a:lvl1pPr>
          </a:lstStyle>
          <a:p>
            <a:pPr>
              <a:defRPr/>
            </a:pPr>
            <a:fld id="{52C5B853-42E2-4499-9BD2-5AC1CD9920C4}" type="slidenum">
              <a:rPr lang="zh-CN" altLang="en-US"/>
              <a:pPr>
                <a:defRPr/>
              </a:pPr>
              <a:t>‹#›</a:t>
            </a:fld>
            <a:endParaRPr lang="en-US" altLang="zh-CN"/>
          </a:p>
        </p:txBody>
      </p:sp>
      <p:sp>
        <p:nvSpPr>
          <p:cNvPr id="11" name="Footer Placeholder 13"/>
          <p:cNvSpPr>
            <a:spLocks noGrp="1"/>
          </p:cNvSpPr>
          <p:nvPr>
            <p:ph type="ftr" sz="quarter" idx="12"/>
          </p:nvPr>
        </p:nvSpPr>
        <p:spPr>
          <a:xfrm>
            <a:off x="1600200" y="6248400"/>
            <a:ext cx="4572000" cy="365125"/>
          </a:xfrm>
        </p:spPr>
        <p:txBody>
          <a:bodyPr/>
          <a:lstStyle>
            <a:lvl1pPr algn="r">
              <a:defRPr>
                <a:latin typeface="Tw Cen MT" pitchFamily="34" charset="0"/>
              </a:defRPr>
            </a:lvl1pPr>
          </a:lstStyle>
          <a:p>
            <a:pPr>
              <a:defRPr/>
            </a:pPr>
            <a:r>
              <a:rPr lang="en-US" altLang="zh-CN"/>
              <a:t>Personalized travel package recommendation</a:t>
            </a:r>
          </a:p>
        </p:txBody>
      </p:sp>
    </p:spTree>
    <p:extLst>
      <p:ext uri="{BB962C8B-B14F-4D97-AF65-F5344CB8AC3E}">
        <p14:creationId xmlns:p14="http://schemas.microsoft.com/office/powerpoint/2010/main" val="3698572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6.jpe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5.jpeg"/><Relationship Id="rId2" Type="http://schemas.openxmlformats.org/officeDocument/2006/relationships/slideLayout" Target="../slideLayouts/slideLayout45.xml"/><Relationship Id="rId16" Type="http://schemas.openxmlformats.org/officeDocument/2006/relationships/theme" Target="../theme/theme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7.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227013" y="228600"/>
            <a:ext cx="63261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12"/>
          <p:cNvSpPr>
            <a:spLocks noGrp="1"/>
          </p:cNvSpPr>
          <p:nvPr>
            <p:ph type="body" idx="1"/>
          </p:nvPr>
        </p:nvSpPr>
        <p:spPr bwMode="auto">
          <a:xfrm>
            <a:off x="381000" y="1295400"/>
            <a:ext cx="8382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4" name="Date Placeholder 13"/>
          <p:cNvSpPr>
            <a:spLocks noGrp="1"/>
          </p:cNvSpPr>
          <p:nvPr>
            <p:ph type="dt" sz="half" idx="2"/>
          </p:nvPr>
        </p:nvSpPr>
        <p:spPr>
          <a:xfrm>
            <a:off x="6096000" y="6400800"/>
            <a:ext cx="2667000" cy="2127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ea typeface="宋体" pitchFamily="2" charset="-122"/>
              </a:defRPr>
            </a:lvl1pPr>
          </a:lstStyle>
          <a:p>
            <a:pPr>
              <a:defRPr/>
            </a:pPr>
            <a:fld id="{6C6F2DE1-95A4-426B-9443-5B1FAE559994}" type="datetime1">
              <a:rPr lang="en-US" altLang="zh-CN" smtClean="0"/>
              <a:pPr>
                <a:defRPr/>
              </a:pPr>
              <a:t>4/11/2019</a:t>
            </a:fld>
            <a:endParaRPr lang="en-US" altLang="zh-CN"/>
          </a:p>
        </p:txBody>
      </p:sp>
      <p:sp>
        <p:nvSpPr>
          <p:cNvPr id="3" name="Footer Placeholder 2"/>
          <p:cNvSpPr>
            <a:spLocks noGrp="1"/>
          </p:cNvSpPr>
          <p:nvPr>
            <p:ph type="ftr" sz="quarter" idx="3"/>
          </p:nvPr>
        </p:nvSpPr>
        <p:spPr>
          <a:xfrm>
            <a:off x="381000" y="6400800"/>
            <a:ext cx="5421313" cy="212725"/>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ea typeface="宋体" pitchFamily="2" charset="-122"/>
              </a:defRPr>
            </a:lvl1pPr>
          </a:lstStyle>
          <a:p>
            <a:pPr>
              <a:defRPr/>
            </a:pPr>
            <a:r>
              <a:rPr lang="zh-CN" altLang="en-US" dirty="0"/>
              <a:t>                                                                  认知诊断模型研究</a:t>
            </a:r>
            <a:endParaRPr lang="en-US" altLang="zh-CN" dirty="0"/>
          </a:p>
        </p:txBody>
      </p:sp>
      <p:sp>
        <p:nvSpPr>
          <p:cNvPr id="7" name="Rectangle 6"/>
          <p:cNvSpPr/>
          <p:nvPr/>
        </p:nvSpPr>
        <p:spPr bwMode="white">
          <a:xfrm>
            <a:off x="0" y="990600"/>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a:xfrm>
            <a:off x="0" y="91440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9" name="Rectangle 8"/>
          <p:cNvSpPr/>
          <p:nvPr/>
        </p:nvSpPr>
        <p:spPr>
          <a:xfrm>
            <a:off x="590550" y="91440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3" name="Slide Number Placeholder 22"/>
          <p:cNvSpPr>
            <a:spLocks noGrp="1"/>
          </p:cNvSpPr>
          <p:nvPr>
            <p:ph type="sldNum" sz="quarter" idx="4"/>
          </p:nvPr>
        </p:nvSpPr>
        <p:spPr>
          <a:xfrm>
            <a:off x="0" y="914400"/>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chemeClr val="bg1"/>
                </a:solidFill>
                <a:latin typeface="Tw Cen MT" pitchFamily="34" charset="0"/>
                <a:ea typeface="宋体" pitchFamily="2" charset="-122"/>
              </a:defRPr>
            </a:lvl1pPr>
          </a:lstStyle>
          <a:p>
            <a:pPr>
              <a:defRPr/>
            </a:pPr>
            <a:fld id="{757FCECE-B8F0-4E41-8C68-B5EF7873DDC8}" type="slidenum">
              <a:rPr lang="zh-CN" altLang="en-US"/>
              <a:pPr>
                <a:defRPr/>
              </a:pPr>
              <a:t>‹#›</a:t>
            </a:fld>
            <a:endParaRPr lang="en-US" altLang="zh-CN"/>
          </a:p>
        </p:txBody>
      </p:sp>
      <p:pic>
        <p:nvPicPr>
          <p:cNvPr id="12" name="Picture 1" descr="E:\2013Qi\2012教育部奖 杰青申请 安徽省科技进步奖\申请资料\答辩PPT\ustclogo.jpg"/>
          <p:cNvPicPr>
            <a:picLocks noChangeAspect="1" noChangeArrowheads="1"/>
          </p:cNvPicPr>
          <p:nvPr userDrawn="1"/>
        </p:nvPicPr>
        <p:blipFill>
          <a:blip r:embed="rId23" cstate="print"/>
          <a:srcRect/>
          <a:stretch>
            <a:fillRect/>
          </a:stretch>
        </p:blipFill>
        <p:spPr bwMode="auto">
          <a:xfrm>
            <a:off x="8215338" y="-24"/>
            <a:ext cx="882326" cy="878216"/>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hf hdr="0" dt="0"/>
  <p:txStyles>
    <p:titleStyle>
      <a:lvl1pPr algn="l" rtl="0" eaLnBrk="0" fontAlgn="base" hangingPunct="0">
        <a:spcBef>
          <a:spcPct val="0"/>
        </a:spcBef>
        <a:spcAft>
          <a:spcPct val="0"/>
        </a:spcAft>
        <a:defRPr sz="3600" kern="1200">
          <a:solidFill>
            <a:schemeClr val="tx2"/>
          </a:solidFill>
          <a:latin typeface="Palatino Linotype" pitchFamily="18" charset="0"/>
          <a:ea typeface="+mj-ea"/>
          <a:cs typeface="+mj-cs"/>
        </a:defRPr>
      </a:lvl1pPr>
      <a:lvl2pPr algn="l" rtl="0" eaLnBrk="0" fontAlgn="base" hangingPunct="0">
        <a:spcBef>
          <a:spcPct val="0"/>
        </a:spcBef>
        <a:spcAft>
          <a:spcPct val="0"/>
        </a:spcAft>
        <a:defRPr sz="3600">
          <a:solidFill>
            <a:schemeClr val="tx2"/>
          </a:solidFill>
          <a:latin typeface="Palatino Linotype" pitchFamily="18" charset="0"/>
        </a:defRPr>
      </a:lvl2pPr>
      <a:lvl3pPr algn="l" rtl="0" eaLnBrk="0" fontAlgn="base" hangingPunct="0">
        <a:spcBef>
          <a:spcPct val="0"/>
        </a:spcBef>
        <a:spcAft>
          <a:spcPct val="0"/>
        </a:spcAft>
        <a:defRPr sz="3600">
          <a:solidFill>
            <a:schemeClr val="tx2"/>
          </a:solidFill>
          <a:latin typeface="Palatino Linotype" pitchFamily="18" charset="0"/>
        </a:defRPr>
      </a:lvl3pPr>
      <a:lvl4pPr algn="l" rtl="0" eaLnBrk="0" fontAlgn="base" hangingPunct="0">
        <a:spcBef>
          <a:spcPct val="0"/>
        </a:spcBef>
        <a:spcAft>
          <a:spcPct val="0"/>
        </a:spcAft>
        <a:defRPr sz="3600">
          <a:solidFill>
            <a:schemeClr val="tx2"/>
          </a:solidFill>
          <a:latin typeface="Palatino Linotype" pitchFamily="18" charset="0"/>
        </a:defRPr>
      </a:lvl4pPr>
      <a:lvl5pPr algn="l" rtl="0" eaLnBrk="0" fontAlgn="base" hangingPunct="0">
        <a:spcBef>
          <a:spcPct val="0"/>
        </a:spcBef>
        <a:spcAft>
          <a:spcPct val="0"/>
        </a:spcAft>
        <a:defRPr sz="3600">
          <a:solidFill>
            <a:schemeClr val="tx2"/>
          </a:solidFill>
          <a:latin typeface="Palatino Linotype" pitchFamily="18"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800" kern="1200" baseline="0">
          <a:solidFill>
            <a:schemeClr val="tx1"/>
          </a:solidFill>
          <a:latin typeface="Palatino Linotype" pitchFamily="18" charset="0"/>
          <a:ea typeface="+mn-ea"/>
          <a:cs typeface="+mn-cs"/>
        </a:defRPr>
      </a:lvl1pPr>
      <a:lvl2pPr marL="639763" indent="-273050" algn="l" rtl="0" eaLnBrk="0" fontAlgn="base" hangingPunct="0">
        <a:spcBef>
          <a:spcPts val="550"/>
        </a:spcBef>
        <a:spcAft>
          <a:spcPct val="0"/>
        </a:spcAft>
        <a:buClr>
          <a:schemeClr val="accent1"/>
        </a:buClr>
        <a:buSzPct val="70000"/>
        <a:buFont typeface="Wingdings" pitchFamily="2" charset="2"/>
        <a:buChar char="o"/>
        <a:defRPr sz="2200" kern="1200" baseline="0">
          <a:solidFill>
            <a:schemeClr val="tx1"/>
          </a:solidFill>
          <a:latin typeface="Palatino Linotype" pitchFamily="18" charset="0"/>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000" kern="1200" baseline="0">
          <a:solidFill>
            <a:schemeClr val="tx1"/>
          </a:solidFill>
          <a:latin typeface="Palatino Linotype" pitchFamily="18" charset="0"/>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kern="1200" baseline="0">
          <a:solidFill>
            <a:schemeClr val="tx1"/>
          </a:solidFill>
          <a:latin typeface="Palatino Linotype" pitchFamily="18" charset="0"/>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1600" kern="1200" baseline="0">
          <a:solidFill>
            <a:schemeClr val="tx1"/>
          </a:solidFill>
          <a:latin typeface="Palatino Linotype" pitchFamily="18" charset="0"/>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CD6C61-1803-4533-B59D-092C3C93286C}" type="datetimeFigureOut">
              <a:rPr lang="zh-CN" altLang="en-US" smtClean="0"/>
              <a:pPr/>
              <a:t>2019/4/11</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90112742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7ACB1D-6DFB-44AE-9E35-1CA29ECE194F}" type="datetime1">
              <a:rPr lang="en-US" altLang="zh-CN" smtClean="0"/>
              <a:pPr/>
              <a:t>4/11/2019</a:t>
            </a:fld>
            <a:endParaRPr lang="zh-CN" altLang="en-US"/>
          </a:p>
        </p:txBody>
      </p:sp>
      <p:sp>
        <p:nvSpPr>
          <p:cNvPr id="5" name="页脚占位符 4"/>
          <p:cNvSpPr>
            <a:spLocks noGrp="1"/>
          </p:cNvSpPr>
          <p:nvPr>
            <p:ph type="ftr" sz="quarter" idx="3"/>
          </p:nvPr>
        </p:nvSpPr>
        <p:spPr>
          <a:xfrm>
            <a:off x="3124200" y="6356350"/>
            <a:ext cx="3090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zh-CN" altLang="en-US" dirty="0"/>
              <a:t>基于用户兴趣建模的推荐方法及应用研究</a:t>
            </a:r>
            <a:endParaRPr lang="en-US" altLang="zh-CN"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2ACFCC-2322-4661-A781-A94D85AF958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main1"/>
          <p:cNvPicPr>
            <a:picLocks noChangeAspect="1" noChangeArrowheads="1"/>
          </p:cNvPicPr>
          <p:nvPr/>
        </p:nvPicPr>
        <p:blipFill>
          <a:blip r:embed="rId17" cstate="print"/>
          <a:srcRect/>
          <a:stretch>
            <a:fillRect/>
          </a:stretch>
        </p:blipFill>
        <p:spPr bwMode="auto">
          <a:xfrm>
            <a:off x="0" y="5256213"/>
            <a:ext cx="1100138" cy="1601787"/>
          </a:xfrm>
          <a:prstGeom prst="rect">
            <a:avLst/>
          </a:prstGeom>
          <a:noFill/>
          <a:ln w="9525">
            <a:noFill/>
            <a:miter lim="800000"/>
            <a:headEnd/>
            <a:tailEnd/>
          </a:ln>
        </p:spPr>
      </p:pic>
      <p:pic>
        <p:nvPicPr>
          <p:cNvPr id="10243" name="Picture 3" descr="顶部"/>
          <p:cNvPicPr>
            <a:picLocks noChangeAspect="1" noChangeArrowheads="1"/>
          </p:cNvPicPr>
          <p:nvPr/>
        </p:nvPicPr>
        <p:blipFill>
          <a:blip r:embed="rId18" cstate="print"/>
          <a:srcRect/>
          <a:stretch>
            <a:fillRect/>
          </a:stretch>
        </p:blipFill>
        <p:spPr bwMode="auto">
          <a:xfrm>
            <a:off x="0" y="152400"/>
            <a:ext cx="9144000" cy="887413"/>
          </a:xfrm>
          <a:prstGeom prst="rect">
            <a:avLst/>
          </a:prstGeom>
          <a:noFill/>
          <a:ln w="9525">
            <a:noFill/>
            <a:miter lim="800000"/>
            <a:headEnd/>
            <a:tailEnd/>
          </a:ln>
        </p:spPr>
      </p:pic>
      <p:sp>
        <p:nvSpPr>
          <p:cNvPr id="10244" name="Rectangle 4"/>
          <p:cNvSpPr>
            <a:spLocks noGrp="1" noChangeArrowheads="1"/>
          </p:cNvSpPr>
          <p:nvPr>
            <p:ph type="title"/>
          </p:nvPr>
        </p:nvSpPr>
        <p:spPr bwMode="auto">
          <a:xfrm>
            <a:off x="1143000" y="228600"/>
            <a:ext cx="7691438" cy="679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10"/>
          <p:cNvSpPr>
            <a:spLocks noChangeArrowheads="1"/>
          </p:cNvSpPr>
          <p:nvPr/>
        </p:nvSpPr>
        <p:spPr bwMode="auto">
          <a:xfrm>
            <a:off x="1062038" y="6469063"/>
            <a:ext cx="3073400" cy="312737"/>
          </a:xfrm>
          <a:prstGeom prst="rect">
            <a:avLst/>
          </a:prstGeom>
          <a:solidFill>
            <a:schemeClr val="bg1">
              <a:alpha val="50195"/>
            </a:schemeClr>
          </a:solidFill>
          <a:ln>
            <a:noFill/>
          </a:ln>
          <a:extLst/>
        </p:spPr>
        <p:txBody>
          <a:bodyPr wrap="none" anchor="ctr"/>
          <a:lstStyle/>
          <a:p>
            <a:pPr algn="ctr" fontAlgn="auto">
              <a:spcBef>
                <a:spcPts val="0"/>
              </a:spcBef>
              <a:spcAft>
                <a:spcPts val="0"/>
              </a:spcAft>
              <a:defRPr/>
            </a:pPr>
            <a:r>
              <a:rPr kumimoji="1" lang="en-US" altLang="zh-CN" sz="1400">
                <a:solidFill>
                  <a:schemeClr val="tx2"/>
                </a:solidFill>
                <a:latin typeface="Haettenschweiler" pitchFamily="34" charset="0"/>
                <a:ea typeface="+mn-ea"/>
              </a:rPr>
              <a:t>U</a:t>
            </a:r>
            <a:r>
              <a:rPr kumimoji="1" lang="en-US" altLang="zh-CN" sz="1400">
                <a:solidFill>
                  <a:srgbClr val="000066"/>
                </a:solidFill>
                <a:latin typeface="Haettenschweiler" pitchFamily="34" charset="0"/>
                <a:ea typeface="+mn-ea"/>
              </a:rPr>
              <a:t>niversity    of    </a:t>
            </a:r>
            <a:r>
              <a:rPr kumimoji="1" lang="en-US" altLang="zh-CN" sz="1400">
                <a:solidFill>
                  <a:schemeClr val="tx2"/>
                </a:solidFill>
                <a:latin typeface="Haettenschweiler" pitchFamily="34" charset="0"/>
                <a:ea typeface="+mn-ea"/>
              </a:rPr>
              <a:t>S</a:t>
            </a:r>
            <a:r>
              <a:rPr kumimoji="1" lang="en-US" altLang="zh-CN" sz="1400">
                <a:solidFill>
                  <a:srgbClr val="000066"/>
                </a:solidFill>
                <a:latin typeface="Haettenschweiler" pitchFamily="34" charset="0"/>
                <a:ea typeface="+mn-ea"/>
              </a:rPr>
              <a:t>cience    and    </a:t>
            </a:r>
            <a:r>
              <a:rPr kumimoji="1" lang="en-US" altLang="zh-CN" sz="1400">
                <a:solidFill>
                  <a:schemeClr val="tx2"/>
                </a:solidFill>
                <a:latin typeface="Haettenschweiler" pitchFamily="34" charset="0"/>
                <a:ea typeface="+mn-ea"/>
              </a:rPr>
              <a:t>T</a:t>
            </a:r>
            <a:r>
              <a:rPr kumimoji="1" lang="en-US" altLang="zh-CN" sz="1400">
                <a:solidFill>
                  <a:srgbClr val="000066"/>
                </a:solidFill>
                <a:latin typeface="Haettenschweiler" pitchFamily="34" charset="0"/>
                <a:ea typeface="+mn-ea"/>
              </a:rPr>
              <a:t>echnology    of    </a:t>
            </a:r>
            <a:r>
              <a:rPr kumimoji="1" lang="en-US" altLang="zh-CN" sz="1400">
                <a:solidFill>
                  <a:schemeClr val="tx2"/>
                </a:solidFill>
                <a:latin typeface="Haettenschweiler" pitchFamily="34" charset="0"/>
                <a:ea typeface="+mn-ea"/>
              </a:rPr>
              <a:t>C</a:t>
            </a:r>
            <a:r>
              <a:rPr kumimoji="1" lang="en-US" altLang="zh-CN" sz="1400">
                <a:solidFill>
                  <a:srgbClr val="000066"/>
                </a:solidFill>
                <a:latin typeface="Haettenschweiler" pitchFamily="34" charset="0"/>
                <a:ea typeface="+mn-ea"/>
              </a:rPr>
              <a:t>hina</a:t>
            </a:r>
          </a:p>
        </p:txBody>
      </p:sp>
      <p:pic>
        <p:nvPicPr>
          <p:cNvPr id="10246" name="Picture 12" descr="点击新窗口打开 新蓝校徽 作者： ">
            <a:hlinkClick r:id="" action="ppaction://noaction"/>
          </p:cNvPr>
          <p:cNvPicPr>
            <a:picLocks noChangeAspect="1" noChangeArrowheads="1"/>
          </p:cNvPicPr>
          <p:nvPr/>
        </p:nvPicPr>
        <p:blipFill>
          <a:blip r:embed="rId19" cstate="print"/>
          <a:srcRect/>
          <a:stretch>
            <a:fillRect/>
          </a:stretch>
        </p:blipFill>
        <p:spPr bwMode="auto">
          <a:xfrm>
            <a:off x="-7938" y="0"/>
            <a:ext cx="1089026" cy="1119188"/>
          </a:xfrm>
          <a:prstGeom prst="rect">
            <a:avLst/>
          </a:prstGeom>
          <a:noFill/>
          <a:ln w="9525">
            <a:noFill/>
            <a:miter lim="800000"/>
            <a:headEnd/>
            <a:tailEnd/>
          </a:ln>
        </p:spPr>
      </p:pic>
      <p:sp>
        <p:nvSpPr>
          <p:cNvPr id="1031" name="Rectangle 13"/>
          <p:cNvSpPr>
            <a:spLocks noChangeArrowheads="1"/>
          </p:cNvSpPr>
          <p:nvPr/>
        </p:nvSpPr>
        <p:spPr bwMode="auto">
          <a:xfrm>
            <a:off x="904875" y="1009650"/>
            <a:ext cx="7974013" cy="66675"/>
          </a:xfrm>
          <a:prstGeom prst="rect">
            <a:avLst/>
          </a:prstGeom>
          <a:gradFill rotWithShape="1">
            <a:gsLst>
              <a:gs pos="0">
                <a:srgbClr val="FF0000"/>
              </a:gs>
              <a:gs pos="50000">
                <a:srgbClr val="FFB3B3"/>
              </a:gs>
              <a:gs pos="100000">
                <a:srgbClr val="FFDADA"/>
              </a:gs>
            </a:gsLst>
            <a:lin ang="0" scaled="1"/>
          </a:gradFill>
          <a:ln>
            <a:noFill/>
          </a:ln>
          <a:extLst/>
        </p:spPr>
        <p:txBody>
          <a:bodyPr wrap="none" anchor="ctr"/>
          <a:lstStyle/>
          <a:p>
            <a:pPr fontAlgn="auto">
              <a:spcBef>
                <a:spcPts val="0"/>
              </a:spcBef>
              <a:spcAft>
                <a:spcPts val="0"/>
              </a:spcAft>
              <a:defRPr/>
            </a:pPr>
            <a:endParaRPr lang="zh-CN" altLang="en-US">
              <a:latin typeface="Tahoma" pitchFamily="34" charset="0"/>
              <a:ea typeface="+mn-ea"/>
            </a:endParaRPr>
          </a:p>
        </p:txBody>
      </p:sp>
      <p:cxnSp>
        <p:nvCxnSpPr>
          <p:cNvPr id="15" name="直接连接符 14"/>
          <p:cNvCxnSpPr/>
          <p:nvPr/>
        </p:nvCxnSpPr>
        <p:spPr>
          <a:xfrm flipV="1">
            <a:off x="931863" y="6400800"/>
            <a:ext cx="792003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249" name="Rectangle 5"/>
          <p:cNvSpPr>
            <a:spLocks noGrp="1" noChangeArrowheads="1"/>
          </p:cNvSpPr>
          <p:nvPr>
            <p:ph type="body" idx="1"/>
          </p:nvPr>
        </p:nvSpPr>
        <p:spPr bwMode="auto">
          <a:xfrm>
            <a:off x="936625" y="1198563"/>
            <a:ext cx="7916863" cy="51419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5" name="fc"/>
          <p:cNvSpPr txBox="1">
            <a:spLocks noChangeArrowheads="1"/>
          </p:cNvSpPr>
          <p:nvPr/>
        </p:nvSpPr>
        <p:spPr bwMode="auto">
          <a:xfrm>
            <a:off x="0" y="6642100"/>
            <a:ext cx="9144000" cy="246063"/>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endParaRPr lang="zh-CN" altLang="en-US" sz="1000" b="1">
              <a:solidFill>
                <a:srgbClr val="3E8430"/>
              </a:solidFill>
              <a:latin typeface="aria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ea typeface="宋体" pitchFamily="2" charset="-122"/>
        </a:defRPr>
      </a:lvl2pPr>
      <a:lvl3pPr algn="ctr" rtl="0" fontAlgn="base">
        <a:spcBef>
          <a:spcPct val="0"/>
        </a:spcBef>
        <a:spcAft>
          <a:spcPct val="0"/>
        </a:spcAft>
        <a:defRPr sz="4400">
          <a:solidFill>
            <a:schemeClr val="tx2"/>
          </a:solidFill>
          <a:latin typeface="Times New Roman" pitchFamily="18" charset="0"/>
          <a:ea typeface="宋体" pitchFamily="2" charset="-122"/>
        </a:defRPr>
      </a:lvl3pPr>
      <a:lvl4pPr algn="ctr" rtl="0" fontAlgn="base">
        <a:spcBef>
          <a:spcPct val="0"/>
        </a:spcBef>
        <a:spcAft>
          <a:spcPct val="0"/>
        </a:spcAft>
        <a:defRPr sz="4400">
          <a:solidFill>
            <a:schemeClr val="tx2"/>
          </a:solidFill>
          <a:latin typeface="Times New Roman" pitchFamily="18" charset="0"/>
          <a:ea typeface="宋体" pitchFamily="2" charset="-122"/>
        </a:defRPr>
      </a:lvl4pPr>
      <a:lvl5pPr algn="ctr" rtl="0" fontAlgn="base">
        <a:spcBef>
          <a:spcPct val="0"/>
        </a:spcBef>
        <a:spcAft>
          <a:spcPct val="0"/>
        </a:spcAft>
        <a:defRPr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lr>
          <a:srgbClr val="FF0000"/>
        </a:buClr>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rgbClr val="FF0000"/>
        </a:buClr>
        <a:buFont typeface="Wingdings" pitchFamily="2" charset="2"/>
        <a:buChar char="u"/>
        <a:defRPr sz="2800">
          <a:solidFill>
            <a:schemeClr val="tx1"/>
          </a:solidFill>
          <a:latin typeface="+mn-lt"/>
          <a:ea typeface="+mn-ea"/>
        </a:defRPr>
      </a:lvl2pPr>
      <a:lvl3pPr marL="1143000" indent="-228600" algn="l" rtl="0" fontAlgn="base">
        <a:spcBef>
          <a:spcPct val="20000"/>
        </a:spcBef>
        <a:spcAft>
          <a:spcPct val="0"/>
        </a:spcAft>
        <a:buClr>
          <a:srgbClr val="FF0000"/>
        </a:buClr>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rgbClr val="FF0000"/>
        </a:buClr>
        <a:buFont typeface="Wingdings" pitchFamily="2" charset="2"/>
        <a:buChar char="u"/>
        <a:defRPr sz="2000">
          <a:solidFill>
            <a:schemeClr val="tx1"/>
          </a:solidFill>
          <a:latin typeface="+mn-lt"/>
          <a:ea typeface="+mn-ea"/>
        </a:defRPr>
      </a:lvl4pPr>
      <a:lvl5pPr marL="2057400" indent="-228600" algn="l" rtl="0" fontAlgn="base">
        <a:spcBef>
          <a:spcPct val="20000"/>
        </a:spcBef>
        <a:spcAft>
          <a:spcPct val="0"/>
        </a:spcAft>
        <a:buClr>
          <a:srgbClr val="FF0000"/>
        </a:buClr>
        <a:buFont typeface="Wingdings" pitchFamily="2" charset="2"/>
        <a:buChar char="Ø"/>
        <a:defRPr sz="2000">
          <a:solidFill>
            <a:schemeClr val="tx1"/>
          </a:solidFill>
          <a:latin typeface="+mn-lt"/>
          <a:ea typeface="+mn-ea"/>
        </a:defRPr>
      </a:lvl5pPr>
      <a:lvl6pPr marL="25146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6pPr>
      <a:lvl7pPr marL="29718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7pPr>
      <a:lvl8pPr marL="34290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8pPr>
      <a:lvl9pPr marL="38862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2536" y="1484784"/>
            <a:ext cx="9505056" cy="1828800"/>
          </a:xfrm>
        </p:spPr>
        <p:txBody>
          <a:bodyPr/>
          <a:lstStyle/>
          <a:p>
            <a:pPr algn="ctr"/>
            <a:r>
              <a:rPr lang="zh-CN" altLang="en-US" b="1" dirty="0"/>
              <a:t>小样本学习综述</a:t>
            </a:r>
            <a:br>
              <a:rPr lang="en-US" altLang="zh-CN" dirty="0"/>
            </a:br>
            <a:endParaRPr lang="zh-CN" altLang="en-US" dirty="0"/>
          </a:p>
        </p:txBody>
      </p:sp>
      <p:sp>
        <p:nvSpPr>
          <p:cNvPr id="4" name="副标题 2"/>
          <p:cNvSpPr txBox="1">
            <a:spLocks/>
          </p:cNvSpPr>
          <p:nvPr/>
        </p:nvSpPr>
        <p:spPr bwMode="auto">
          <a:xfrm>
            <a:off x="3500430" y="4357694"/>
            <a:ext cx="4113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indent="0" algn="l" rtl="0" eaLnBrk="0" fontAlgn="base" hangingPunct="0">
              <a:spcBef>
                <a:spcPts val="700"/>
              </a:spcBef>
              <a:spcAft>
                <a:spcPct val="0"/>
              </a:spcAft>
              <a:buClr>
                <a:schemeClr val="accent2"/>
              </a:buClr>
              <a:buSzPct val="60000"/>
              <a:buFont typeface="Wingdings" pitchFamily="2" charset="2"/>
              <a:buNone/>
              <a:defRPr sz="2600" kern="1200" baseline="0">
                <a:solidFill>
                  <a:schemeClr val="bg1">
                    <a:lumMod val="95000"/>
                    <a:lumOff val="5000"/>
                  </a:schemeClr>
                </a:solidFill>
                <a:latin typeface="Palatino Linotype" pitchFamily="18" charset="0"/>
                <a:ea typeface="+mn-ea"/>
                <a:cs typeface="+mn-cs"/>
              </a:defRPr>
            </a:lvl1pPr>
            <a:lvl2pPr marL="457200" indent="0" algn="ctr" rtl="0" eaLnBrk="0" fontAlgn="base" hangingPunct="0">
              <a:spcBef>
                <a:spcPts val="550"/>
              </a:spcBef>
              <a:spcAft>
                <a:spcPct val="0"/>
              </a:spcAft>
              <a:buClr>
                <a:schemeClr val="accent1"/>
              </a:buClr>
              <a:buSzPct val="70000"/>
              <a:buFont typeface="Wingdings" pitchFamily="2" charset="2"/>
              <a:buNone/>
              <a:defRPr sz="2200" kern="1200" baseline="0">
                <a:solidFill>
                  <a:schemeClr val="tx1"/>
                </a:solidFill>
                <a:latin typeface="Palatino Linotype" pitchFamily="18" charset="0"/>
                <a:ea typeface="+mn-ea"/>
                <a:cs typeface="+mn-cs"/>
              </a:defRPr>
            </a:lvl2pPr>
            <a:lvl3pPr marL="914400" indent="0" algn="ctr" rtl="0" eaLnBrk="0" fontAlgn="base" hangingPunct="0">
              <a:spcBef>
                <a:spcPts val="500"/>
              </a:spcBef>
              <a:spcAft>
                <a:spcPct val="0"/>
              </a:spcAft>
              <a:buClr>
                <a:schemeClr val="accent2"/>
              </a:buClr>
              <a:buSzPct val="75000"/>
              <a:buFont typeface="Wingdings" pitchFamily="2" charset="2"/>
              <a:buNone/>
              <a:defRPr sz="2000" kern="1200" baseline="0">
                <a:solidFill>
                  <a:schemeClr val="tx1"/>
                </a:solidFill>
                <a:latin typeface="Palatino Linotype" pitchFamily="18" charset="0"/>
                <a:ea typeface="+mn-ea"/>
                <a:cs typeface="+mn-cs"/>
              </a:defRPr>
            </a:lvl3pPr>
            <a:lvl4pPr marL="1371600" indent="0" algn="ctr" rtl="0" eaLnBrk="0" fontAlgn="base" hangingPunct="0">
              <a:spcBef>
                <a:spcPts val="400"/>
              </a:spcBef>
              <a:spcAft>
                <a:spcPct val="0"/>
              </a:spcAft>
              <a:buClr>
                <a:srgbClr val="A5AB81"/>
              </a:buClr>
              <a:buSzPct val="75000"/>
              <a:buFont typeface="Wingdings" pitchFamily="2" charset="2"/>
              <a:buNone/>
              <a:defRPr kern="1200" baseline="0">
                <a:solidFill>
                  <a:schemeClr val="tx1"/>
                </a:solidFill>
                <a:latin typeface="Palatino Linotype" pitchFamily="18" charset="0"/>
                <a:ea typeface="+mn-ea"/>
                <a:cs typeface="+mn-cs"/>
              </a:defRPr>
            </a:lvl4pPr>
            <a:lvl5pPr marL="1828800" indent="0" algn="ctr" rtl="0" eaLnBrk="0" fontAlgn="base" hangingPunct="0">
              <a:spcBef>
                <a:spcPts val="400"/>
              </a:spcBef>
              <a:spcAft>
                <a:spcPct val="0"/>
              </a:spcAft>
              <a:buClr>
                <a:srgbClr val="D8B25C"/>
              </a:buClr>
              <a:buSzPct val="65000"/>
              <a:buFont typeface="Wingdings" pitchFamily="2" charset="2"/>
              <a:buNone/>
              <a:defRPr sz="1600" kern="1200" baseline="0">
                <a:solidFill>
                  <a:schemeClr val="tx1"/>
                </a:solidFill>
                <a:latin typeface="Palatino Linotype" pitchFamily="18" charset="0"/>
                <a:ea typeface="+mn-ea"/>
                <a:cs typeface="+mn-cs"/>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lstStyle>
          <a:p>
            <a:pPr algn="r"/>
            <a:r>
              <a:rPr lang="zh-CN" altLang="en-US" dirty="0"/>
              <a:t>蔡恒雨</a:t>
            </a:r>
            <a:endParaRPr lang="en-US" altLang="zh-CN" dirty="0"/>
          </a:p>
        </p:txBody>
      </p:sp>
    </p:spTree>
    <p:extLst>
      <p:ext uri="{BB962C8B-B14F-4D97-AF65-F5344CB8AC3E}">
        <p14:creationId xmlns:p14="http://schemas.microsoft.com/office/powerpoint/2010/main" val="2296284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孪生网络</a:t>
            </a:r>
            <a:r>
              <a:rPr lang="en-US" altLang="zh-CN" dirty="0"/>
              <a:t>《Siamese Neural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10</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孪生网络的训练和测试阶段</a:t>
            </a:r>
            <a:endParaRPr lang="en-US" altLang="zh-CN" sz="2400" dirty="0"/>
          </a:p>
          <a:p>
            <a:endParaRPr lang="zh-CN" altLang="en-US" sz="2400" dirty="0"/>
          </a:p>
        </p:txBody>
      </p:sp>
      <p:pic>
        <p:nvPicPr>
          <p:cNvPr id="7" name="图片 6">
            <a:extLst>
              <a:ext uri="{FF2B5EF4-FFF2-40B4-BE49-F238E27FC236}">
                <a16:creationId xmlns:a16="http://schemas.microsoft.com/office/drawing/2014/main" id="{C4F0B5C4-CF8C-4F9A-A3C2-214BC6A35DEC}"/>
              </a:ext>
            </a:extLst>
          </p:cNvPr>
          <p:cNvPicPr>
            <a:picLocks noChangeAspect="1"/>
          </p:cNvPicPr>
          <p:nvPr/>
        </p:nvPicPr>
        <p:blipFill>
          <a:blip r:embed="rId3"/>
          <a:stretch>
            <a:fillRect/>
          </a:stretch>
        </p:blipFill>
        <p:spPr>
          <a:xfrm>
            <a:off x="1249392" y="2137298"/>
            <a:ext cx="6645216" cy="2583404"/>
          </a:xfrm>
          <a:prstGeom prst="rect">
            <a:avLst/>
          </a:prstGeom>
        </p:spPr>
      </p:pic>
      <p:sp>
        <p:nvSpPr>
          <p:cNvPr id="9" name="文本框 8">
            <a:extLst>
              <a:ext uri="{FF2B5EF4-FFF2-40B4-BE49-F238E27FC236}">
                <a16:creationId xmlns:a16="http://schemas.microsoft.com/office/drawing/2014/main" id="{B8241E34-EAE1-4F0B-A1C6-9D12F2BA85A4}"/>
              </a:ext>
            </a:extLst>
          </p:cNvPr>
          <p:cNvSpPr txBox="1"/>
          <p:nvPr/>
        </p:nvSpPr>
        <p:spPr>
          <a:xfrm>
            <a:off x="395536" y="5229200"/>
            <a:ext cx="8424936" cy="646331"/>
          </a:xfrm>
          <a:prstGeom prst="rect">
            <a:avLst/>
          </a:prstGeom>
          <a:noFill/>
        </p:spPr>
        <p:txBody>
          <a:bodyPr wrap="square" rtlCol="0">
            <a:spAutoFit/>
          </a:bodyPr>
          <a:lstStyle/>
          <a:p>
            <a:r>
              <a:rPr lang="zh-CN" altLang="en-US" dirty="0"/>
              <a:t>该算法的问题在于进行测试时需要把测试样本和支持集中每一个样本进行相似度计算，这样会浪费计算力。</a:t>
            </a:r>
          </a:p>
        </p:txBody>
      </p:sp>
    </p:spTree>
    <p:extLst>
      <p:ext uri="{BB962C8B-B14F-4D97-AF65-F5344CB8AC3E}">
        <p14:creationId xmlns:p14="http://schemas.microsoft.com/office/powerpoint/2010/main" val="2572783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匹配网络</a:t>
            </a:r>
            <a:r>
              <a:rPr lang="en-US" altLang="zh-CN" dirty="0"/>
              <a:t>《Matching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11</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该文章也是在不改变网络模型的前提下能对未知类别生成标签，其主要创新体现在建模过程和训练过程上。</a:t>
            </a:r>
            <a:endParaRPr lang="en-US" altLang="zh-CN" dirty="0"/>
          </a:p>
          <a:p>
            <a:r>
              <a:rPr lang="zh-CN" altLang="en-US" dirty="0"/>
              <a:t>建模过程的创新，文章提出了基于</a:t>
            </a:r>
            <a:r>
              <a:rPr lang="en-US" altLang="zh-CN" dirty="0"/>
              <a:t>memory</a:t>
            </a:r>
            <a:r>
              <a:rPr lang="zh-CN" altLang="en-US" dirty="0"/>
              <a:t>和</a:t>
            </a:r>
            <a:r>
              <a:rPr lang="en-US" altLang="zh-CN" dirty="0" err="1"/>
              <a:t>attantion</a:t>
            </a:r>
            <a:r>
              <a:rPr lang="zh-CN" altLang="en-US" dirty="0"/>
              <a:t>的</a:t>
            </a:r>
            <a:r>
              <a:rPr lang="en-US" altLang="zh-CN" dirty="0"/>
              <a:t>matching nets</a:t>
            </a:r>
            <a:r>
              <a:rPr lang="zh-CN" altLang="en-US" dirty="0"/>
              <a:t>，使得可以快速学习。</a:t>
            </a:r>
            <a:endParaRPr lang="en-US" altLang="zh-CN" dirty="0"/>
          </a:p>
          <a:p>
            <a:r>
              <a:rPr lang="zh-CN" altLang="en-US" dirty="0"/>
              <a:t>对于训练过程的创新，文章基于传统机器学习的一个原则，即训练和测试是要在同样条件下进行的，提出在训练的时候不断地让网络只看每一类的少量样本，这将和测试的过程是一致的。</a:t>
            </a:r>
            <a:endParaRPr lang="zh-CN" altLang="en-US" sz="2400" dirty="0"/>
          </a:p>
        </p:txBody>
      </p:sp>
    </p:spTree>
    <p:extLst>
      <p:ext uri="{BB962C8B-B14F-4D97-AF65-F5344CB8AC3E}">
        <p14:creationId xmlns:p14="http://schemas.microsoft.com/office/powerpoint/2010/main" val="258852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匹配网络</a:t>
            </a:r>
            <a:r>
              <a:rPr lang="en-US" altLang="zh-CN" dirty="0"/>
              <a:t>《Matching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12</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它尝试获得一个从支持集</a:t>
            </a:r>
            <a:r>
              <a:rPr lang="en-US" altLang="zh-CN" dirty="0"/>
              <a:t>S(support set</a:t>
            </a:r>
            <a:r>
              <a:rPr lang="zh-CN" altLang="en-US" dirty="0"/>
              <a:t>， 由</a:t>
            </a:r>
            <a:r>
              <a:rPr lang="en-US" altLang="zh-CN" dirty="0"/>
              <a:t>k</a:t>
            </a:r>
            <a:r>
              <a:rPr lang="zh-CN" altLang="en-US" dirty="0"/>
              <a:t>个样本及其标签组成</a:t>
            </a:r>
            <a:r>
              <a:rPr lang="en-US" altLang="zh-CN" dirty="0"/>
              <a:t>)</a:t>
            </a:r>
            <a:r>
              <a:rPr lang="zh-CN" altLang="en-US" dirty="0"/>
              <a:t>到分类器</a:t>
            </a:r>
            <a:r>
              <a:rPr lang="en-US" altLang="zh-CN" dirty="0"/>
              <a:t>y^</a:t>
            </a:r>
            <a:r>
              <a:rPr lang="zh-CN" altLang="en-US" dirty="0"/>
              <a:t>的一个映射，该映射是一个网络</a:t>
            </a:r>
            <a:r>
              <a:rPr lang="en-US" altLang="zh-CN" dirty="0"/>
              <a:t>:P(y^|</a:t>
            </a:r>
            <a:r>
              <a:rPr lang="en-US" altLang="zh-CN" dirty="0" err="1"/>
              <a:t>x^,S</a:t>
            </a:r>
            <a:r>
              <a:rPr lang="en-US" altLang="zh-CN" dirty="0"/>
              <a:t>)</a:t>
            </a:r>
            <a:r>
              <a:rPr lang="zh-CN" altLang="en-US" dirty="0"/>
              <a:t>，它基于当前的</a:t>
            </a:r>
            <a:r>
              <a:rPr lang="en-US" altLang="zh-CN" dirty="0"/>
              <a:t>S</a:t>
            </a:r>
            <a:r>
              <a:rPr lang="zh-CN" altLang="en-US" dirty="0"/>
              <a:t>，对每个未见过的测试样本</a:t>
            </a:r>
            <a:r>
              <a:rPr lang="en-US" altLang="zh-CN" dirty="0"/>
              <a:t>x^</a:t>
            </a:r>
            <a:r>
              <a:rPr lang="zh-CN" altLang="en-US" dirty="0"/>
              <a:t>给出其标签</a:t>
            </a:r>
            <a:r>
              <a:rPr lang="en-US" altLang="zh-CN" dirty="0"/>
              <a:t>y^</a:t>
            </a:r>
            <a:r>
              <a:rPr lang="zh-CN" altLang="en-US" dirty="0"/>
              <a:t>，该标签让</a:t>
            </a:r>
            <a:r>
              <a:rPr lang="en-US" altLang="zh-CN" dirty="0"/>
              <a:t>P</a:t>
            </a:r>
            <a:r>
              <a:rPr lang="zh-CN" altLang="en-US" dirty="0"/>
              <a:t>达到最大值。</a:t>
            </a:r>
            <a:endParaRPr lang="zh-CN" altLang="en-US" sz="2400" dirty="0"/>
          </a:p>
        </p:txBody>
      </p:sp>
      <p:pic>
        <p:nvPicPr>
          <p:cNvPr id="4" name="图片 3">
            <a:extLst>
              <a:ext uri="{FF2B5EF4-FFF2-40B4-BE49-F238E27FC236}">
                <a16:creationId xmlns:a16="http://schemas.microsoft.com/office/drawing/2014/main" id="{863ED691-9224-4503-95C8-14DCFC9EC621}"/>
              </a:ext>
            </a:extLst>
          </p:cNvPr>
          <p:cNvPicPr>
            <a:picLocks noChangeAspect="1"/>
          </p:cNvPicPr>
          <p:nvPr/>
        </p:nvPicPr>
        <p:blipFill>
          <a:blip r:embed="rId3"/>
          <a:stretch>
            <a:fillRect/>
          </a:stretch>
        </p:blipFill>
        <p:spPr>
          <a:xfrm>
            <a:off x="3755754" y="3180278"/>
            <a:ext cx="5243014" cy="3490262"/>
          </a:xfrm>
          <a:prstGeom prst="rect">
            <a:avLst/>
          </a:prstGeom>
        </p:spPr>
      </p:pic>
      <p:pic>
        <p:nvPicPr>
          <p:cNvPr id="7" name="图片 6">
            <a:extLst>
              <a:ext uri="{FF2B5EF4-FFF2-40B4-BE49-F238E27FC236}">
                <a16:creationId xmlns:a16="http://schemas.microsoft.com/office/drawing/2014/main" id="{51690E3F-2E4C-416F-9D74-C4B1EB5982EC}"/>
              </a:ext>
            </a:extLst>
          </p:cNvPr>
          <p:cNvPicPr>
            <a:picLocks noChangeAspect="1"/>
          </p:cNvPicPr>
          <p:nvPr/>
        </p:nvPicPr>
        <p:blipFill>
          <a:blip r:embed="rId4"/>
          <a:stretch>
            <a:fillRect/>
          </a:stretch>
        </p:blipFill>
        <p:spPr>
          <a:xfrm>
            <a:off x="856909" y="3675468"/>
            <a:ext cx="2426397" cy="617628"/>
          </a:xfrm>
          <a:prstGeom prst="rect">
            <a:avLst/>
          </a:prstGeom>
        </p:spPr>
      </p:pic>
      <p:pic>
        <p:nvPicPr>
          <p:cNvPr id="9" name="图片 8">
            <a:extLst>
              <a:ext uri="{FF2B5EF4-FFF2-40B4-BE49-F238E27FC236}">
                <a16:creationId xmlns:a16="http://schemas.microsoft.com/office/drawing/2014/main" id="{FEA47405-D69A-4B36-B06C-065BD85DCB51}"/>
              </a:ext>
            </a:extLst>
          </p:cNvPr>
          <p:cNvPicPr>
            <a:picLocks noChangeAspect="1"/>
          </p:cNvPicPr>
          <p:nvPr/>
        </p:nvPicPr>
        <p:blipFill>
          <a:blip r:embed="rId5"/>
          <a:stretch>
            <a:fillRect/>
          </a:stretch>
        </p:blipFill>
        <p:spPr>
          <a:xfrm>
            <a:off x="870807" y="4402981"/>
            <a:ext cx="2412499" cy="845894"/>
          </a:xfrm>
          <a:prstGeom prst="rect">
            <a:avLst/>
          </a:prstGeom>
        </p:spPr>
      </p:pic>
      <p:pic>
        <p:nvPicPr>
          <p:cNvPr id="11" name="图片 10">
            <a:extLst>
              <a:ext uri="{FF2B5EF4-FFF2-40B4-BE49-F238E27FC236}">
                <a16:creationId xmlns:a16="http://schemas.microsoft.com/office/drawing/2014/main" id="{239B1D7C-1AC9-43F0-8679-E1423902D3FF}"/>
              </a:ext>
            </a:extLst>
          </p:cNvPr>
          <p:cNvPicPr>
            <a:picLocks noChangeAspect="1"/>
          </p:cNvPicPr>
          <p:nvPr/>
        </p:nvPicPr>
        <p:blipFill>
          <a:blip r:embed="rId6"/>
          <a:stretch>
            <a:fillRect/>
          </a:stretch>
        </p:blipFill>
        <p:spPr>
          <a:xfrm>
            <a:off x="-2778" y="5733274"/>
            <a:ext cx="4732223" cy="541916"/>
          </a:xfrm>
          <a:prstGeom prst="rect">
            <a:avLst/>
          </a:prstGeom>
        </p:spPr>
      </p:pic>
      <p:pic>
        <p:nvPicPr>
          <p:cNvPr id="12" name="图片 11">
            <a:extLst>
              <a:ext uri="{FF2B5EF4-FFF2-40B4-BE49-F238E27FC236}">
                <a16:creationId xmlns:a16="http://schemas.microsoft.com/office/drawing/2014/main" id="{2D747735-6428-49AA-B36A-0CA2A5577EBE}"/>
              </a:ext>
            </a:extLst>
          </p:cNvPr>
          <p:cNvPicPr>
            <a:picLocks noChangeAspect="1"/>
          </p:cNvPicPr>
          <p:nvPr/>
        </p:nvPicPr>
        <p:blipFill>
          <a:blip r:embed="rId7"/>
          <a:stretch>
            <a:fillRect/>
          </a:stretch>
        </p:blipFill>
        <p:spPr>
          <a:xfrm>
            <a:off x="650927" y="6274068"/>
            <a:ext cx="3432226" cy="397300"/>
          </a:xfrm>
          <a:prstGeom prst="rect">
            <a:avLst/>
          </a:prstGeom>
        </p:spPr>
      </p:pic>
    </p:spTree>
    <p:extLst>
      <p:ext uri="{BB962C8B-B14F-4D97-AF65-F5344CB8AC3E}">
        <p14:creationId xmlns:p14="http://schemas.microsoft.com/office/powerpoint/2010/main" val="286418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原型网络 </a:t>
            </a:r>
            <a:r>
              <a:rPr lang="en-US" altLang="zh-CN" dirty="0"/>
              <a:t>《Prototypical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13</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 该方法思想十分简单高效，效果也非常好。</a:t>
            </a:r>
            <a:endParaRPr lang="en-US" altLang="zh-CN" dirty="0"/>
          </a:p>
          <a:p>
            <a:endParaRPr lang="en-US" altLang="zh-CN" dirty="0"/>
          </a:p>
          <a:p>
            <a:r>
              <a:rPr lang="zh-CN" altLang="en-US" dirty="0"/>
              <a:t>它学习一个度量空间， 通过计算测试样本和每个类别的原型表达的距离来进行分类。文章基于这样的想法：每个类别都存在一个聚在某单个原型表达周围的</a:t>
            </a:r>
            <a:r>
              <a:rPr lang="en-US" altLang="zh-CN" dirty="0"/>
              <a:t>embedding</a:t>
            </a:r>
            <a:r>
              <a:rPr lang="zh-CN" altLang="en-US" dirty="0"/>
              <a:t>，该类的原型是</a:t>
            </a:r>
            <a:r>
              <a:rPr lang="en-US" altLang="zh-CN" dirty="0"/>
              <a:t>support set</a:t>
            </a:r>
            <a:r>
              <a:rPr lang="zh-CN" altLang="en-US" dirty="0"/>
              <a:t>在</a:t>
            </a:r>
            <a:r>
              <a:rPr lang="en-US" altLang="zh-CN" dirty="0"/>
              <a:t>embedding</a:t>
            </a:r>
            <a:r>
              <a:rPr lang="zh-CN" altLang="en-US" dirty="0"/>
              <a:t>空间中的均值。然后，分类问题变成在</a:t>
            </a:r>
            <a:r>
              <a:rPr lang="en-US" altLang="zh-CN" dirty="0"/>
              <a:t>embedding</a:t>
            </a:r>
            <a:r>
              <a:rPr lang="zh-CN" altLang="en-US" dirty="0"/>
              <a:t>空间中的最近邻。</a:t>
            </a:r>
            <a:endParaRPr lang="zh-CN" altLang="en-US" sz="2400" dirty="0"/>
          </a:p>
        </p:txBody>
      </p:sp>
    </p:spTree>
    <p:extLst>
      <p:ext uri="{BB962C8B-B14F-4D97-AF65-F5344CB8AC3E}">
        <p14:creationId xmlns:p14="http://schemas.microsoft.com/office/powerpoint/2010/main" val="192997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1042E50-430D-4F55-8318-33AF8C074B61}"/>
              </a:ext>
            </a:extLst>
          </p:cNvPr>
          <p:cNvPicPr>
            <a:picLocks noChangeAspect="1"/>
          </p:cNvPicPr>
          <p:nvPr/>
        </p:nvPicPr>
        <p:blipFill>
          <a:blip r:embed="rId3"/>
          <a:stretch>
            <a:fillRect/>
          </a:stretch>
        </p:blipFill>
        <p:spPr>
          <a:xfrm>
            <a:off x="147" y="1652974"/>
            <a:ext cx="6268989" cy="3266599"/>
          </a:xfrm>
          <a:prstGeom prst="rect">
            <a:avLst/>
          </a:prstGeom>
        </p:spPr>
      </p:pic>
      <p:sp>
        <p:nvSpPr>
          <p:cNvPr id="2" name="标题 1"/>
          <p:cNvSpPr>
            <a:spLocks noGrp="1"/>
          </p:cNvSpPr>
          <p:nvPr>
            <p:ph type="title"/>
          </p:nvPr>
        </p:nvSpPr>
        <p:spPr>
          <a:xfrm>
            <a:off x="107504" y="150876"/>
            <a:ext cx="8208912" cy="612648"/>
          </a:xfrm>
        </p:spPr>
        <p:txBody>
          <a:bodyPr/>
          <a:lstStyle/>
          <a:p>
            <a:r>
              <a:rPr lang="zh-CN" altLang="en-US" dirty="0"/>
              <a:t>原型网络 </a:t>
            </a:r>
            <a:r>
              <a:rPr lang="en-US" altLang="zh-CN" dirty="0"/>
              <a:t>《Prototypical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14</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 该方法思想十分简单高效，效果也非常好。</a:t>
            </a:r>
            <a:endParaRPr lang="en-US" altLang="zh-CN" dirty="0"/>
          </a:p>
        </p:txBody>
      </p:sp>
      <p:pic>
        <p:nvPicPr>
          <p:cNvPr id="4" name="图片 3">
            <a:extLst>
              <a:ext uri="{FF2B5EF4-FFF2-40B4-BE49-F238E27FC236}">
                <a16:creationId xmlns:a16="http://schemas.microsoft.com/office/drawing/2014/main" id="{FDF352E4-BB96-4987-861F-29D686678D5A}"/>
              </a:ext>
            </a:extLst>
          </p:cNvPr>
          <p:cNvPicPr>
            <a:picLocks noChangeAspect="1"/>
          </p:cNvPicPr>
          <p:nvPr/>
        </p:nvPicPr>
        <p:blipFill>
          <a:blip r:embed="rId4"/>
          <a:stretch>
            <a:fillRect/>
          </a:stretch>
        </p:blipFill>
        <p:spPr>
          <a:xfrm>
            <a:off x="4862899" y="4275893"/>
            <a:ext cx="4183841" cy="2503352"/>
          </a:xfrm>
          <a:prstGeom prst="rect">
            <a:avLst/>
          </a:prstGeom>
        </p:spPr>
      </p:pic>
    </p:spTree>
    <p:extLst>
      <p:ext uri="{BB962C8B-B14F-4D97-AF65-F5344CB8AC3E}">
        <p14:creationId xmlns:p14="http://schemas.microsoft.com/office/powerpoint/2010/main" val="372120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基于</a:t>
            </a:r>
            <a:r>
              <a:rPr lang="en-US" altLang="zh-CN" dirty="0"/>
              <a:t>meta-learning</a:t>
            </a:r>
            <a:r>
              <a:rPr lang="zh-CN" altLang="en-US" dirty="0"/>
              <a:t>（元学习）的方法</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15</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通过大量的数据，现在的</a:t>
            </a:r>
            <a:r>
              <a:rPr lang="en-US" altLang="zh-CN" sz="2400" dirty="0"/>
              <a:t>AI</a:t>
            </a:r>
            <a:r>
              <a:rPr lang="zh-CN" altLang="en-US" sz="2400" dirty="0"/>
              <a:t>系统能从</a:t>
            </a:r>
            <a:r>
              <a:rPr lang="en-US" altLang="zh-CN" sz="2400" dirty="0"/>
              <a:t>0</a:t>
            </a:r>
            <a:r>
              <a:rPr lang="zh-CN" altLang="en-US" sz="2400" dirty="0"/>
              <a:t>开始学习一个复杂的技能。我们希望</a:t>
            </a:r>
            <a:r>
              <a:rPr lang="en-US" altLang="zh-CN" sz="2400" dirty="0"/>
              <a:t>AI</a:t>
            </a:r>
            <a:r>
              <a:rPr lang="zh-CN" altLang="en-US" sz="2400" dirty="0"/>
              <a:t>系统能获得多种技能并能适应各种环境，但并非每次都从</a:t>
            </a:r>
            <a:r>
              <a:rPr lang="en-US" altLang="zh-CN" sz="2400" dirty="0"/>
              <a:t>0</a:t>
            </a:r>
            <a:r>
              <a:rPr lang="zh-CN" altLang="en-US" sz="2400" dirty="0"/>
              <a:t>开始训练。因此，我们希望它能够从之前的经验快速地学习新的技能，而不是把新的任务孤立地考虑。这个方法，我们称为元学习（</a:t>
            </a:r>
            <a:r>
              <a:rPr lang="en-US" altLang="zh-CN" sz="2400" dirty="0"/>
              <a:t>learning to learn,</a:t>
            </a:r>
            <a:r>
              <a:rPr lang="zh-CN" altLang="en-US" sz="2400" dirty="0"/>
              <a:t>或</a:t>
            </a:r>
            <a:r>
              <a:rPr lang="en-US" altLang="zh-CN" sz="2400" dirty="0"/>
              <a:t>meta learning</a:t>
            </a:r>
            <a:r>
              <a:rPr lang="zh-CN" altLang="en-US" sz="2400" dirty="0"/>
              <a:t>）</a:t>
            </a:r>
            <a:r>
              <a:rPr lang="en-US" altLang="zh-CN" sz="2400" dirty="0"/>
              <a:t>, </a:t>
            </a:r>
            <a:r>
              <a:rPr lang="zh-CN" altLang="en-US" sz="2400" dirty="0"/>
              <a:t>使得我们的系统在它的整个生命周期中可以持续地学习各种各样的任务。</a:t>
            </a:r>
            <a:endParaRPr lang="en-US" altLang="zh-CN" sz="2400" dirty="0"/>
          </a:p>
          <a:p>
            <a:r>
              <a:rPr lang="zh-CN" altLang="en-US" dirty="0"/>
              <a:t>元学习一般有两级，第一级是快速地获得每个任务中的知识，第二级是较慢地提取所有任务中学到的信息。</a:t>
            </a:r>
            <a:endParaRPr lang="zh-CN" altLang="en-US" sz="2400" dirty="0"/>
          </a:p>
        </p:txBody>
      </p:sp>
    </p:spTree>
    <p:extLst>
      <p:ext uri="{BB962C8B-B14F-4D97-AF65-F5344CB8AC3E}">
        <p14:creationId xmlns:p14="http://schemas.microsoft.com/office/powerpoint/2010/main" val="4198860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16</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a:t>
            </a:r>
            <a:endParaRPr lang="en-US" altLang="zh-CN" sz="2400" dirty="0"/>
          </a:p>
          <a:p>
            <a:endParaRPr lang="en-US" altLang="zh-CN" sz="2400" dirty="0"/>
          </a:p>
          <a:p>
            <a:r>
              <a:rPr lang="zh-CN" altLang="en-US" sz="2400" dirty="0"/>
              <a:t>假如一个优化器可以根据历史优化的经验来自身调解自己的优化策略，那么就一定程度上做到了自适应，这个并非是</a:t>
            </a:r>
            <a:r>
              <a:rPr lang="en-US" altLang="zh-CN" sz="2400" dirty="0"/>
              <a:t>Adam</a:t>
            </a:r>
            <a:r>
              <a:rPr lang="zh-CN" altLang="en-US" sz="2400" dirty="0"/>
              <a:t>，</a:t>
            </a:r>
            <a:r>
              <a:rPr lang="en-US" altLang="zh-CN" sz="2400" dirty="0"/>
              <a:t>Momentum</a:t>
            </a:r>
            <a:r>
              <a:rPr lang="zh-CN" altLang="en-US" sz="2400" dirty="0"/>
              <a:t>，</a:t>
            </a:r>
            <a:r>
              <a:rPr lang="en-US" altLang="zh-CN" sz="2400" dirty="0" err="1"/>
              <a:t>RMSprop</a:t>
            </a:r>
            <a:r>
              <a:rPr lang="zh-CN" altLang="en-US" sz="2400" dirty="0"/>
              <a:t>那样自适应地根据梯度调节学习率，（其梯度更新规则还是不变的），而是说自适应地改变其梯度更新规则。</a:t>
            </a:r>
          </a:p>
        </p:txBody>
      </p:sp>
    </p:spTree>
    <p:extLst>
      <p:ext uri="{BB962C8B-B14F-4D97-AF65-F5344CB8AC3E}">
        <p14:creationId xmlns:p14="http://schemas.microsoft.com/office/powerpoint/2010/main" val="398386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17</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该论文的核心思想就是用一个可学习的梯度更新规则，替代手工设计的梯度更新规则。通常使用循环神经网络。</a:t>
            </a:r>
            <a:endParaRPr lang="en-US" altLang="zh-CN" sz="2400" dirty="0"/>
          </a:p>
          <a:p>
            <a:endParaRPr lang="en-US" altLang="zh-CN" sz="2400" dirty="0"/>
          </a:p>
          <a:p>
            <a:r>
              <a:rPr lang="zh-CN" altLang="en-US" sz="2400" dirty="0"/>
              <a:t>优化问题：</a:t>
            </a:r>
            <a:endParaRPr lang="en-US" altLang="zh-CN" sz="2400" dirty="0"/>
          </a:p>
          <a:p>
            <a:pPr marL="0" indent="0">
              <a:buNone/>
            </a:pPr>
            <a:br>
              <a:rPr lang="en-US" altLang="zh-CN" sz="2400" dirty="0"/>
            </a:br>
            <a:endParaRPr lang="en-US" altLang="zh-CN" sz="2400" dirty="0"/>
          </a:p>
          <a:p>
            <a:endParaRPr lang="en-US" altLang="zh-CN" sz="2400" dirty="0"/>
          </a:p>
          <a:p>
            <a:r>
              <a:rPr lang="zh-CN" altLang="en-US" sz="2400" dirty="0"/>
              <a:t>该论文：</a:t>
            </a:r>
            <a:endParaRPr lang="en-US" altLang="zh-CN" sz="2400" dirty="0"/>
          </a:p>
          <a:p>
            <a:endParaRPr lang="en-US" altLang="zh-CN" sz="2400" dirty="0"/>
          </a:p>
        </p:txBody>
      </p:sp>
      <p:pic>
        <p:nvPicPr>
          <p:cNvPr id="4" name="图片 3">
            <a:extLst>
              <a:ext uri="{FF2B5EF4-FFF2-40B4-BE49-F238E27FC236}">
                <a16:creationId xmlns:a16="http://schemas.microsoft.com/office/drawing/2014/main" id="{2815CC42-D535-40BA-8019-A9A3B3FF8882}"/>
              </a:ext>
            </a:extLst>
          </p:cNvPr>
          <p:cNvPicPr>
            <a:picLocks noChangeAspect="1"/>
          </p:cNvPicPr>
          <p:nvPr/>
        </p:nvPicPr>
        <p:blipFill>
          <a:blip r:embed="rId3"/>
          <a:stretch>
            <a:fillRect/>
          </a:stretch>
        </p:blipFill>
        <p:spPr>
          <a:xfrm>
            <a:off x="4985106" y="2636912"/>
            <a:ext cx="3336296" cy="1976756"/>
          </a:xfrm>
          <a:prstGeom prst="rect">
            <a:avLst/>
          </a:prstGeom>
        </p:spPr>
      </p:pic>
      <p:pic>
        <p:nvPicPr>
          <p:cNvPr id="6" name="图片 5">
            <a:extLst>
              <a:ext uri="{FF2B5EF4-FFF2-40B4-BE49-F238E27FC236}">
                <a16:creationId xmlns:a16="http://schemas.microsoft.com/office/drawing/2014/main" id="{9D6184C0-6C1B-4B5B-9343-BAEF57442DD0}"/>
              </a:ext>
            </a:extLst>
          </p:cNvPr>
          <p:cNvPicPr>
            <a:picLocks noChangeAspect="1"/>
          </p:cNvPicPr>
          <p:nvPr/>
        </p:nvPicPr>
        <p:blipFill>
          <a:blip r:embed="rId4"/>
          <a:stretch>
            <a:fillRect/>
          </a:stretch>
        </p:blipFill>
        <p:spPr>
          <a:xfrm>
            <a:off x="1561208" y="2970988"/>
            <a:ext cx="1944216" cy="458012"/>
          </a:xfrm>
          <a:prstGeom prst="rect">
            <a:avLst/>
          </a:prstGeom>
        </p:spPr>
      </p:pic>
      <p:pic>
        <p:nvPicPr>
          <p:cNvPr id="7" name="图片 6">
            <a:extLst>
              <a:ext uri="{FF2B5EF4-FFF2-40B4-BE49-F238E27FC236}">
                <a16:creationId xmlns:a16="http://schemas.microsoft.com/office/drawing/2014/main" id="{7E4CC3A9-5E2F-4C05-AE35-2D9D7232E7EE}"/>
              </a:ext>
            </a:extLst>
          </p:cNvPr>
          <p:cNvPicPr>
            <a:picLocks noChangeAspect="1"/>
          </p:cNvPicPr>
          <p:nvPr/>
        </p:nvPicPr>
        <p:blipFill>
          <a:blip r:embed="rId5"/>
          <a:stretch>
            <a:fillRect/>
          </a:stretch>
        </p:blipFill>
        <p:spPr>
          <a:xfrm>
            <a:off x="1118874" y="3482899"/>
            <a:ext cx="2828884" cy="432048"/>
          </a:xfrm>
          <a:prstGeom prst="rect">
            <a:avLst/>
          </a:prstGeom>
        </p:spPr>
      </p:pic>
      <p:pic>
        <p:nvPicPr>
          <p:cNvPr id="9" name="图片 8">
            <a:extLst>
              <a:ext uri="{FF2B5EF4-FFF2-40B4-BE49-F238E27FC236}">
                <a16:creationId xmlns:a16="http://schemas.microsoft.com/office/drawing/2014/main" id="{D8F785E4-C8F4-40AB-BBA7-FC0C4BA2553A}"/>
              </a:ext>
            </a:extLst>
          </p:cNvPr>
          <p:cNvPicPr>
            <a:picLocks noChangeAspect="1"/>
          </p:cNvPicPr>
          <p:nvPr/>
        </p:nvPicPr>
        <p:blipFill>
          <a:blip r:embed="rId6"/>
          <a:stretch>
            <a:fillRect/>
          </a:stretch>
        </p:blipFill>
        <p:spPr>
          <a:xfrm>
            <a:off x="733947" y="4859487"/>
            <a:ext cx="3598738" cy="543482"/>
          </a:xfrm>
          <a:prstGeom prst="rect">
            <a:avLst/>
          </a:prstGeom>
        </p:spPr>
      </p:pic>
    </p:spTree>
    <p:extLst>
      <p:ext uri="{BB962C8B-B14F-4D97-AF65-F5344CB8AC3E}">
        <p14:creationId xmlns:p14="http://schemas.microsoft.com/office/powerpoint/2010/main" val="3118444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18</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a:t>
            </a:r>
            <a:endParaRPr lang="en-US" altLang="zh-CN" sz="2400" dirty="0"/>
          </a:p>
          <a:p>
            <a:endParaRPr lang="en-US" altLang="zh-CN" sz="2400" dirty="0"/>
          </a:p>
          <a:p>
            <a:endParaRPr lang="en-US" altLang="zh-CN" sz="2400" dirty="0"/>
          </a:p>
        </p:txBody>
      </p:sp>
      <p:pic>
        <p:nvPicPr>
          <p:cNvPr id="4" name="图片 3">
            <a:extLst>
              <a:ext uri="{FF2B5EF4-FFF2-40B4-BE49-F238E27FC236}">
                <a16:creationId xmlns:a16="http://schemas.microsoft.com/office/drawing/2014/main" id="{10F96B93-D58E-4721-B061-9914BC19C0AB}"/>
              </a:ext>
            </a:extLst>
          </p:cNvPr>
          <p:cNvPicPr>
            <a:picLocks noChangeAspect="1"/>
          </p:cNvPicPr>
          <p:nvPr/>
        </p:nvPicPr>
        <p:blipFill>
          <a:blip r:embed="rId3"/>
          <a:stretch>
            <a:fillRect/>
          </a:stretch>
        </p:blipFill>
        <p:spPr>
          <a:xfrm>
            <a:off x="1291305" y="2179211"/>
            <a:ext cx="6561389" cy="2499577"/>
          </a:xfrm>
          <a:prstGeom prst="rect">
            <a:avLst/>
          </a:prstGeom>
        </p:spPr>
      </p:pic>
      <p:pic>
        <p:nvPicPr>
          <p:cNvPr id="7" name="图片 6">
            <a:extLst>
              <a:ext uri="{FF2B5EF4-FFF2-40B4-BE49-F238E27FC236}">
                <a16:creationId xmlns:a16="http://schemas.microsoft.com/office/drawing/2014/main" id="{E1EA02C3-C803-4507-B426-C344B8D014D5}"/>
              </a:ext>
            </a:extLst>
          </p:cNvPr>
          <p:cNvPicPr>
            <a:picLocks noChangeAspect="1"/>
          </p:cNvPicPr>
          <p:nvPr/>
        </p:nvPicPr>
        <p:blipFill>
          <a:blip r:embed="rId4"/>
          <a:stretch>
            <a:fillRect/>
          </a:stretch>
        </p:blipFill>
        <p:spPr>
          <a:xfrm>
            <a:off x="755576" y="5184024"/>
            <a:ext cx="2171888" cy="464860"/>
          </a:xfrm>
          <a:prstGeom prst="rect">
            <a:avLst/>
          </a:prstGeom>
        </p:spPr>
      </p:pic>
      <p:pic>
        <p:nvPicPr>
          <p:cNvPr id="9" name="图片 8">
            <a:extLst>
              <a:ext uri="{FF2B5EF4-FFF2-40B4-BE49-F238E27FC236}">
                <a16:creationId xmlns:a16="http://schemas.microsoft.com/office/drawing/2014/main" id="{D489FA7E-D909-404C-A011-E5C548AE6BC4}"/>
              </a:ext>
            </a:extLst>
          </p:cNvPr>
          <p:cNvPicPr>
            <a:picLocks noChangeAspect="1"/>
          </p:cNvPicPr>
          <p:nvPr/>
        </p:nvPicPr>
        <p:blipFill>
          <a:blip r:embed="rId5"/>
          <a:stretch>
            <a:fillRect/>
          </a:stretch>
        </p:blipFill>
        <p:spPr>
          <a:xfrm>
            <a:off x="4730636" y="5032020"/>
            <a:ext cx="2232248" cy="744083"/>
          </a:xfrm>
          <a:prstGeom prst="rect">
            <a:avLst/>
          </a:prstGeom>
        </p:spPr>
      </p:pic>
      <p:sp>
        <p:nvSpPr>
          <p:cNvPr id="11" name="箭头: 右 10">
            <a:extLst>
              <a:ext uri="{FF2B5EF4-FFF2-40B4-BE49-F238E27FC236}">
                <a16:creationId xmlns:a16="http://schemas.microsoft.com/office/drawing/2014/main" id="{2C5987F0-BEE1-48D8-83C4-F2387A119EFF}"/>
              </a:ext>
            </a:extLst>
          </p:cNvPr>
          <p:cNvSpPr/>
          <p:nvPr/>
        </p:nvSpPr>
        <p:spPr>
          <a:xfrm>
            <a:off x="3347864" y="5314034"/>
            <a:ext cx="93610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2531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19</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a:t>
            </a:r>
            <a:endParaRPr lang="en-US" altLang="zh-CN" sz="2400" dirty="0"/>
          </a:p>
          <a:p>
            <a:endParaRPr lang="en-US" altLang="zh-CN" sz="2400" dirty="0"/>
          </a:p>
        </p:txBody>
      </p:sp>
      <p:pic>
        <p:nvPicPr>
          <p:cNvPr id="4" name="图片 3">
            <a:extLst>
              <a:ext uri="{FF2B5EF4-FFF2-40B4-BE49-F238E27FC236}">
                <a16:creationId xmlns:a16="http://schemas.microsoft.com/office/drawing/2014/main" id="{B340AAD3-D9E3-4B6C-B9A1-067737A81F16}"/>
              </a:ext>
            </a:extLst>
          </p:cNvPr>
          <p:cNvPicPr>
            <a:picLocks noChangeAspect="1"/>
          </p:cNvPicPr>
          <p:nvPr/>
        </p:nvPicPr>
        <p:blipFill>
          <a:blip r:embed="rId3"/>
          <a:stretch>
            <a:fillRect/>
          </a:stretch>
        </p:blipFill>
        <p:spPr>
          <a:xfrm>
            <a:off x="4623955" y="2492896"/>
            <a:ext cx="4046571" cy="2751058"/>
          </a:xfrm>
          <a:prstGeom prst="rect">
            <a:avLst/>
          </a:prstGeom>
        </p:spPr>
      </p:pic>
      <p:sp>
        <p:nvSpPr>
          <p:cNvPr id="6" name="文本框 5">
            <a:extLst>
              <a:ext uri="{FF2B5EF4-FFF2-40B4-BE49-F238E27FC236}">
                <a16:creationId xmlns:a16="http://schemas.microsoft.com/office/drawing/2014/main" id="{4B3234C5-D1E5-438D-9AD4-3DAAD7910F41}"/>
              </a:ext>
            </a:extLst>
          </p:cNvPr>
          <p:cNvSpPr txBox="1"/>
          <p:nvPr/>
        </p:nvSpPr>
        <p:spPr>
          <a:xfrm>
            <a:off x="323528" y="3068960"/>
            <a:ext cx="3960440" cy="1231106"/>
          </a:xfrm>
          <a:prstGeom prst="rect">
            <a:avLst/>
          </a:prstGeom>
          <a:noFill/>
        </p:spPr>
        <p:txBody>
          <a:bodyPr wrap="square" rtlCol="0">
            <a:spAutoFit/>
          </a:bodyPr>
          <a:lstStyle/>
          <a:p>
            <a:r>
              <a:rPr lang="zh-CN" altLang="en-US" dirty="0"/>
              <a:t>一般网络有成千上万的参数，使用</a:t>
            </a:r>
            <a:r>
              <a:rPr lang="en-US" altLang="zh-CN" dirty="0"/>
              <a:t>RNN</a:t>
            </a:r>
            <a:r>
              <a:rPr lang="zh-CN" altLang="en-US" dirty="0"/>
              <a:t>（</a:t>
            </a:r>
            <a:r>
              <a:rPr lang="en-US" altLang="zh-CN" dirty="0"/>
              <a:t>LSTM</a:t>
            </a:r>
            <a:r>
              <a:rPr lang="zh-CN" altLang="en-US" dirty="0"/>
              <a:t>）去实现需要大量隐藏层状态参数等，不太可行。所以提出</a:t>
            </a:r>
            <a:r>
              <a:rPr lang="en-US" altLang="zh-CN" sz="2000" i="1" dirty="0" err="1"/>
              <a:t>coordinatewise</a:t>
            </a:r>
            <a:r>
              <a:rPr lang="en-US" altLang="zh-CN" sz="2000" i="1" dirty="0"/>
              <a:t> network architecture</a:t>
            </a:r>
            <a:endParaRPr lang="zh-CN" altLang="en-US" sz="2000" dirty="0"/>
          </a:p>
        </p:txBody>
      </p:sp>
    </p:spTree>
    <p:extLst>
      <p:ext uri="{BB962C8B-B14F-4D97-AF65-F5344CB8AC3E}">
        <p14:creationId xmlns:p14="http://schemas.microsoft.com/office/powerpoint/2010/main" val="1942625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引言</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1</a:t>
            </a:r>
          </a:p>
        </p:txBody>
      </p:sp>
    </p:spTree>
    <p:extLst>
      <p:ext uri="{BB962C8B-B14F-4D97-AF65-F5344CB8AC3E}">
        <p14:creationId xmlns:p14="http://schemas.microsoft.com/office/powerpoint/2010/main" val="2718243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400" b="0" dirty="0"/>
              <a:t>OPTIMIZATION AS A MODEL FOR FEW-SHOT LEARNING</a:t>
            </a:r>
            <a:r>
              <a:rPr lang="en-US" altLang="zh-CN" sz="2400"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20</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该论文的思想与</a:t>
            </a:r>
            <a:r>
              <a:rPr lang="en-US" altLang="zh-CN" sz="2400" dirty="0"/>
              <a:t>Learning to learn by gradient descent by gradient descent </a:t>
            </a:r>
            <a:r>
              <a:rPr lang="zh-CN" altLang="en-US" sz="2400" dirty="0"/>
              <a:t>思想十分接近。</a:t>
            </a:r>
            <a:endParaRPr lang="en-US" altLang="zh-CN" sz="2400" dirty="0"/>
          </a:p>
          <a:p>
            <a:endParaRPr lang="en-US" altLang="zh-CN" sz="2400" dirty="0"/>
          </a:p>
          <a:p>
            <a:r>
              <a:rPr lang="zh-CN" altLang="en-US" dirty="0"/>
              <a:t>基本思路：</a:t>
            </a:r>
            <a:r>
              <a:rPr lang="en-US" altLang="zh-CN" dirty="0"/>
              <a:t>LSTM</a:t>
            </a:r>
            <a:r>
              <a:rPr lang="zh-CN" altLang="en-US" dirty="0"/>
              <a:t>内部的更新非常类似于梯度下降的更新，所以利用</a:t>
            </a:r>
            <a:r>
              <a:rPr lang="en-US" altLang="zh-CN" dirty="0"/>
              <a:t>LSTM</a:t>
            </a:r>
            <a:r>
              <a:rPr lang="zh-CN" altLang="en-US" dirty="0"/>
              <a:t>的结构训练出一个神经网络的更新机制，输入当前网络参数，直接输出新的更新参数。</a:t>
            </a:r>
            <a:endParaRPr lang="zh-CN" altLang="en-US" sz="2400" dirty="0"/>
          </a:p>
        </p:txBody>
      </p:sp>
    </p:spTree>
    <p:extLst>
      <p:ext uri="{BB962C8B-B14F-4D97-AF65-F5344CB8AC3E}">
        <p14:creationId xmlns:p14="http://schemas.microsoft.com/office/powerpoint/2010/main" val="2038990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400" b="0" dirty="0"/>
              <a:t>OPTIMIZATION AS A MODEL FOR FEW-SHOT LEARNING</a:t>
            </a:r>
            <a:r>
              <a:rPr lang="en-US" altLang="zh-CN" sz="2400"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21</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 </a:t>
            </a:r>
            <a:r>
              <a:rPr lang="zh-CN" altLang="en-US" sz="2400" dirty="0"/>
              <a:t>文章学习的是一个模型参数的更新规则，在每个</a:t>
            </a:r>
            <a:r>
              <a:rPr lang="en-US" altLang="zh-CN" sz="2400" dirty="0"/>
              <a:t>episode</a:t>
            </a:r>
            <a:r>
              <a:rPr lang="zh-CN" altLang="en-US" sz="2400" dirty="0"/>
              <a:t>学习特定的模型</a:t>
            </a:r>
            <a:r>
              <a:rPr lang="zh-CN" altLang="en-US" dirty="0"/>
              <a:t>。</a:t>
            </a:r>
            <a:endParaRPr lang="en-US" altLang="zh-CN" sz="2400" dirty="0"/>
          </a:p>
        </p:txBody>
      </p:sp>
      <p:pic>
        <p:nvPicPr>
          <p:cNvPr id="4" name="图片 3">
            <a:extLst>
              <a:ext uri="{FF2B5EF4-FFF2-40B4-BE49-F238E27FC236}">
                <a16:creationId xmlns:a16="http://schemas.microsoft.com/office/drawing/2014/main" id="{6BB81F7C-BAC4-4056-80CA-3203AAA3C5EC}"/>
              </a:ext>
            </a:extLst>
          </p:cNvPr>
          <p:cNvPicPr>
            <a:picLocks noChangeAspect="1"/>
          </p:cNvPicPr>
          <p:nvPr/>
        </p:nvPicPr>
        <p:blipFill>
          <a:blip r:embed="rId3"/>
          <a:stretch>
            <a:fillRect/>
          </a:stretch>
        </p:blipFill>
        <p:spPr>
          <a:xfrm>
            <a:off x="819232" y="2204864"/>
            <a:ext cx="7613040" cy="2712955"/>
          </a:xfrm>
          <a:prstGeom prst="rect">
            <a:avLst/>
          </a:prstGeom>
        </p:spPr>
      </p:pic>
      <p:pic>
        <p:nvPicPr>
          <p:cNvPr id="6" name="图片 5">
            <a:extLst>
              <a:ext uri="{FF2B5EF4-FFF2-40B4-BE49-F238E27FC236}">
                <a16:creationId xmlns:a16="http://schemas.microsoft.com/office/drawing/2014/main" id="{29772E01-1053-4BC5-AEA8-24CD4239F33F}"/>
              </a:ext>
            </a:extLst>
          </p:cNvPr>
          <p:cNvPicPr>
            <a:picLocks noChangeAspect="1"/>
          </p:cNvPicPr>
          <p:nvPr/>
        </p:nvPicPr>
        <p:blipFill>
          <a:blip r:embed="rId4"/>
          <a:stretch>
            <a:fillRect/>
          </a:stretch>
        </p:blipFill>
        <p:spPr>
          <a:xfrm>
            <a:off x="533400" y="4917819"/>
            <a:ext cx="3817951" cy="1501270"/>
          </a:xfrm>
          <a:prstGeom prst="rect">
            <a:avLst/>
          </a:prstGeom>
        </p:spPr>
      </p:pic>
      <p:pic>
        <p:nvPicPr>
          <p:cNvPr id="7" name="图片 6">
            <a:extLst>
              <a:ext uri="{FF2B5EF4-FFF2-40B4-BE49-F238E27FC236}">
                <a16:creationId xmlns:a16="http://schemas.microsoft.com/office/drawing/2014/main" id="{D9532408-A019-4EDA-B2F4-A7034056DAED}"/>
              </a:ext>
            </a:extLst>
          </p:cNvPr>
          <p:cNvPicPr>
            <a:picLocks noChangeAspect="1"/>
          </p:cNvPicPr>
          <p:nvPr/>
        </p:nvPicPr>
        <p:blipFill>
          <a:blip r:embed="rId5"/>
          <a:stretch>
            <a:fillRect/>
          </a:stretch>
        </p:blipFill>
        <p:spPr>
          <a:xfrm>
            <a:off x="3490331" y="4917819"/>
            <a:ext cx="5227773" cy="525826"/>
          </a:xfrm>
          <a:prstGeom prst="rect">
            <a:avLst/>
          </a:prstGeom>
        </p:spPr>
      </p:pic>
      <p:pic>
        <p:nvPicPr>
          <p:cNvPr id="9" name="图片 8">
            <a:extLst>
              <a:ext uri="{FF2B5EF4-FFF2-40B4-BE49-F238E27FC236}">
                <a16:creationId xmlns:a16="http://schemas.microsoft.com/office/drawing/2014/main" id="{716FFA12-0789-4BF0-8F35-C95B814EC15F}"/>
              </a:ext>
            </a:extLst>
          </p:cNvPr>
          <p:cNvPicPr>
            <a:picLocks noChangeAspect="1"/>
          </p:cNvPicPr>
          <p:nvPr/>
        </p:nvPicPr>
        <p:blipFill>
          <a:blip r:embed="rId6"/>
          <a:stretch>
            <a:fillRect/>
          </a:stretch>
        </p:blipFill>
        <p:spPr>
          <a:xfrm>
            <a:off x="3044465" y="5889341"/>
            <a:ext cx="5387807" cy="586791"/>
          </a:xfrm>
          <a:prstGeom prst="rect">
            <a:avLst/>
          </a:prstGeom>
        </p:spPr>
      </p:pic>
    </p:spTree>
    <p:extLst>
      <p:ext uri="{BB962C8B-B14F-4D97-AF65-F5344CB8AC3E}">
        <p14:creationId xmlns:p14="http://schemas.microsoft.com/office/powerpoint/2010/main" val="1104497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56" y="191867"/>
            <a:ext cx="9036496" cy="612648"/>
          </a:xfrm>
        </p:spPr>
        <p:txBody>
          <a:bodyPr/>
          <a:lstStyle/>
          <a:p>
            <a:r>
              <a:rPr lang="en-US" altLang="zh-CN" sz="2400" b="0" dirty="0"/>
              <a:t>OPTIMIZATION AS A MODEL FOR FEW-SHOT LEARNING</a:t>
            </a:r>
            <a:r>
              <a:rPr lang="en-US" altLang="zh-CN" sz="2400"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22</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论文算法：元学习器（</a:t>
            </a:r>
            <a:r>
              <a:rPr lang="en-US" altLang="zh-CN" sz="2400" dirty="0"/>
              <a:t>LSTM</a:t>
            </a:r>
            <a:r>
              <a:rPr lang="zh-CN" altLang="en-US" sz="2400" dirty="0"/>
              <a:t>）参数更新使用了梯度下降</a:t>
            </a:r>
            <a:endParaRPr lang="en-US" altLang="zh-CN" sz="2400" dirty="0"/>
          </a:p>
          <a:p>
            <a:endParaRPr lang="zh-CN" altLang="en-US" sz="2400" dirty="0"/>
          </a:p>
        </p:txBody>
      </p:sp>
      <p:pic>
        <p:nvPicPr>
          <p:cNvPr id="4" name="图片 3">
            <a:extLst>
              <a:ext uri="{FF2B5EF4-FFF2-40B4-BE49-F238E27FC236}">
                <a16:creationId xmlns:a16="http://schemas.microsoft.com/office/drawing/2014/main" id="{FD3DB5FE-5A45-4ACD-B041-27536999B7DB}"/>
              </a:ext>
            </a:extLst>
          </p:cNvPr>
          <p:cNvPicPr>
            <a:picLocks noChangeAspect="1"/>
          </p:cNvPicPr>
          <p:nvPr/>
        </p:nvPicPr>
        <p:blipFill>
          <a:blip r:embed="rId3"/>
          <a:stretch>
            <a:fillRect/>
          </a:stretch>
        </p:blipFill>
        <p:spPr>
          <a:xfrm>
            <a:off x="506766" y="1693633"/>
            <a:ext cx="7986452" cy="5022015"/>
          </a:xfrm>
          <a:prstGeom prst="rect">
            <a:avLst/>
          </a:prstGeom>
        </p:spPr>
      </p:pic>
    </p:spTree>
    <p:extLst>
      <p:ext uri="{BB962C8B-B14F-4D97-AF65-F5344CB8AC3E}">
        <p14:creationId xmlns:p14="http://schemas.microsoft.com/office/powerpoint/2010/main" val="1657889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23</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元学习的目标是在各种学习任务上训练一个模型，因此我们就可以只使用少量的梯度迭代步来解决新的学习任务。（模型无关的元学习）</a:t>
            </a:r>
            <a:endParaRPr lang="en-US" altLang="zh-CN" sz="2400" dirty="0"/>
          </a:p>
          <a:p>
            <a:endParaRPr lang="en-US" altLang="zh-CN" sz="2400" dirty="0"/>
          </a:p>
          <a:p>
            <a:r>
              <a:rPr lang="zh-CN" altLang="en-US" sz="2400" dirty="0"/>
              <a:t>元学习器希望寻求一个初始化，它不仅能适应多个问题，同时适应的过程还能做到快速（少量梯度迭代步）和高效（少量样本）。</a:t>
            </a:r>
          </a:p>
        </p:txBody>
      </p:sp>
    </p:spTree>
    <p:extLst>
      <p:ext uri="{BB962C8B-B14F-4D97-AF65-F5344CB8AC3E}">
        <p14:creationId xmlns:p14="http://schemas.microsoft.com/office/powerpoint/2010/main" val="3182225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24</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在训练过程中学习一个好的参数表征，发现基于特定任务的某些敏感参数，这些参数的微小改变都会对损失函数造成很大影响。</a:t>
            </a:r>
          </a:p>
        </p:txBody>
      </p:sp>
      <p:pic>
        <p:nvPicPr>
          <p:cNvPr id="4" name="图片 3">
            <a:extLst>
              <a:ext uri="{FF2B5EF4-FFF2-40B4-BE49-F238E27FC236}">
                <a16:creationId xmlns:a16="http://schemas.microsoft.com/office/drawing/2014/main" id="{C489C91B-FF9D-402C-92B8-D802B49E30EA}"/>
              </a:ext>
            </a:extLst>
          </p:cNvPr>
          <p:cNvPicPr>
            <a:picLocks noChangeAspect="1"/>
          </p:cNvPicPr>
          <p:nvPr/>
        </p:nvPicPr>
        <p:blipFill>
          <a:blip r:embed="rId3"/>
          <a:stretch>
            <a:fillRect/>
          </a:stretch>
        </p:blipFill>
        <p:spPr>
          <a:xfrm>
            <a:off x="323528" y="2869348"/>
            <a:ext cx="5815717" cy="2736304"/>
          </a:xfrm>
          <a:prstGeom prst="rect">
            <a:avLst/>
          </a:prstGeom>
        </p:spPr>
      </p:pic>
      <p:sp>
        <p:nvSpPr>
          <p:cNvPr id="7" name="文本框 6">
            <a:extLst>
              <a:ext uri="{FF2B5EF4-FFF2-40B4-BE49-F238E27FC236}">
                <a16:creationId xmlns:a16="http://schemas.microsoft.com/office/drawing/2014/main" id="{28A715C6-681B-4F49-AE94-ADE2D3194CAF}"/>
              </a:ext>
            </a:extLst>
          </p:cNvPr>
          <p:cNvSpPr txBox="1"/>
          <p:nvPr/>
        </p:nvSpPr>
        <p:spPr>
          <a:xfrm>
            <a:off x="6588224" y="3140968"/>
            <a:ext cx="1944216" cy="1200329"/>
          </a:xfrm>
          <a:prstGeom prst="rect">
            <a:avLst/>
          </a:prstGeom>
          <a:noFill/>
        </p:spPr>
        <p:txBody>
          <a:bodyPr wrap="square" rtlCol="0">
            <a:spAutoFit/>
          </a:bodyPr>
          <a:lstStyle/>
          <a:p>
            <a:r>
              <a:rPr lang="zh-CN" altLang="en-US" dirty="0"/>
              <a:t>更新过程采用梯度下降，并没有使用什么新的技术或网络结构。</a:t>
            </a:r>
          </a:p>
        </p:txBody>
      </p:sp>
    </p:spTree>
    <p:extLst>
      <p:ext uri="{BB962C8B-B14F-4D97-AF65-F5344CB8AC3E}">
        <p14:creationId xmlns:p14="http://schemas.microsoft.com/office/powerpoint/2010/main" val="240929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25</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算法目标函数：</a:t>
            </a:r>
            <a:endParaRPr lang="en-US" altLang="zh-CN" sz="2400" dirty="0"/>
          </a:p>
          <a:p>
            <a:endParaRPr lang="en-US" altLang="zh-CN" sz="2400" dirty="0"/>
          </a:p>
          <a:p>
            <a:endParaRPr lang="zh-CN" altLang="en-US" sz="2400" dirty="0"/>
          </a:p>
        </p:txBody>
      </p:sp>
      <p:pic>
        <p:nvPicPr>
          <p:cNvPr id="4" name="图片 3">
            <a:extLst>
              <a:ext uri="{FF2B5EF4-FFF2-40B4-BE49-F238E27FC236}">
                <a16:creationId xmlns:a16="http://schemas.microsoft.com/office/drawing/2014/main" id="{19650053-C6F4-40B1-A03D-D0F250CF67AB}"/>
              </a:ext>
            </a:extLst>
          </p:cNvPr>
          <p:cNvPicPr>
            <a:picLocks noChangeAspect="1"/>
          </p:cNvPicPr>
          <p:nvPr/>
        </p:nvPicPr>
        <p:blipFill>
          <a:blip r:embed="rId3"/>
          <a:stretch>
            <a:fillRect/>
          </a:stretch>
        </p:blipFill>
        <p:spPr>
          <a:xfrm>
            <a:off x="1714252" y="2074336"/>
            <a:ext cx="5715495" cy="3840813"/>
          </a:xfrm>
          <a:prstGeom prst="rect">
            <a:avLst/>
          </a:prstGeom>
        </p:spPr>
      </p:pic>
      <p:pic>
        <p:nvPicPr>
          <p:cNvPr id="6" name="图片 5">
            <a:extLst>
              <a:ext uri="{FF2B5EF4-FFF2-40B4-BE49-F238E27FC236}">
                <a16:creationId xmlns:a16="http://schemas.microsoft.com/office/drawing/2014/main" id="{525E491B-27F0-4AC2-B543-5909DE086721}"/>
              </a:ext>
            </a:extLst>
          </p:cNvPr>
          <p:cNvPicPr>
            <a:picLocks noChangeAspect="1"/>
          </p:cNvPicPr>
          <p:nvPr/>
        </p:nvPicPr>
        <p:blipFill>
          <a:blip r:embed="rId4"/>
          <a:stretch>
            <a:fillRect/>
          </a:stretch>
        </p:blipFill>
        <p:spPr>
          <a:xfrm>
            <a:off x="3742939" y="1254340"/>
            <a:ext cx="5395428" cy="762066"/>
          </a:xfrm>
          <a:prstGeom prst="rect">
            <a:avLst/>
          </a:prstGeom>
        </p:spPr>
      </p:pic>
      <p:sp>
        <p:nvSpPr>
          <p:cNvPr id="7" name="文本框 6">
            <a:extLst>
              <a:ext uri="{FF2B5EF4-FFF2-40B4-BE49-F238E27FC236}">
                <a16:creationId xmlns:a16="http://schemas.microsoft.com/office/drawing/2014/main" id="{78DF8BF1-AAE2-4C90-ABF3-7D52422FFF62}"/>
              </a:ext>
            </a:extLst>
          </p:cNvPr>
          <p:cNvSpPr txBox="1"/>
          <p:nvPr/>
        </p:nvSpPr>
        <p:spPr>
          <a:xfrm>
            <a:off x="359532" y="6027704"/>
            <a:ext cx="8280920" cy="646331"/>
          </a:xfrm>
          <a:prstGeom prst="rect">
            <a:avLst/>
          </a:prstGeom>
          <a:noFill/>
        </p:spPr>
        <p:txBody>
          <a:bodyPr wrap="square" rtlCol="0">
            <a:spAutoFit/>
          </a:bodyPr>
          <a:lstStyle/>
          <a:p>
            <a:r>
              <a:rPr lang="zh-CN" altLang="en-US" dirty="0"/>
              <a:t>计算二阶梯度会消耗大量的计算资源，但通过实验证明只使用一阶梯度不会对算法准确度造成很大的损失。</a:t>
            </a:r>
          </a:p>
        </p:txBody>
      </p:sp>
    </p:spTree>
    <p:extLst>
      <p:ext uri="{BB962C8B-B14F-4D97-AF65-F5344CB8AC3E}">
        <p14:creationId xmlns:p14="http://schemas.microsoft.com/office/powerpoint/2010/main" val="221184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26</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具体应用</a:t>
            </a:r>
          </a:p>
        </p:txBody>
      </p:sp>
      <p:pic>
        <p:nvPicPr>
          <p:cNvPr id="4" name="图片 3">
            <a:extLst>
              <a:ext uri="{FF2B5EF4-FFF2-40B4-BE49-F238E27FC236}">
                <a16:creationId xmlns:a16="http://schemas.microsoft.com/office/drawing/2014/main" id="{F91A283B-5184-42CB-8F63-CF647335B22C}"/>
              </a:ext>
            </a:extLst>
          </p:cNvPr>
          <p:cNvPicPr>
            <a:picLocks noChangeAspect="1"/>
          </p:cNvPicPr>
          <p:nvPr/>
        </p:nvPicPr>
        <p:blipFill>
          <a:blip r:embed="rId3"/>
          <a:stretch>
            <a:fillRect/>
          </a:stretch>
        </p:blipFill>
        <p:spPr>
          <a:xfrm>
            <a:off x="0" y="1720243"/>
            <a:ext cx="9144000" cy="3993578"/>
          </a:xfrm>
          <a:prstGeom prst="rect">
            <a:avLst/>
          </a:prstGeom>
        </p:spPr>
      </p:pic>
    </p:spTree>
    <p:extLst>
      <p:ext uri="{BB962C8B-B14F-4D97-AF65-F5344CB8AC3E}">
        <p14:creationId xmlns:p14="http://schemas.microsoft.com/office/powerpoint/2010/main" val="50766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b="0" dirty="0"/>
              <a:t>LEARNING TO PROPAGATE LABELS</a:t>
            </a:r>
            <a:r>
              <a:rPr lang="en-US" altLang="zh-CN"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27</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1800" dirty="0"/>
              <a:t>《LEARNING TO PROPAGATE LABELS: TRANSDUCTIVE PROPAGATION NETWORK FOR FEW-SHOT LEARNING 》</a:t>
            </a:r>
          </a:p>
          <a:p>
            <a:r>
              <a:rPr lang="zh-CN" altLang="en-US" sz="2000" dirty="0"/>
              <a:t>该论文提出使用 </a:t>
            </a:r>
            <a:r>
              <a:rPr lang="en-US" altLang="zh-CN" sz="2000" dirty="0" err="1"/>
              <a:t>transductive</a:t>
            </a:r>
            <a:r>
              <a:rPr lang="en-US" altLang="zh-CN" sz="2000" dirty="0"/>
              <a:t> inference</a:t>
            </a:r>
            <a:r>
              <a:rPr lang="zh-CN" altLang="en-US" sz="2000" dirty="0"/>
              <a:t>的思想在</a:t>
            </a:r>
            <a:r>
              <a:rPr lang="en-US" altLang="zh-CN" sz="2000" dirty="0"/>
              <a:t>episode</a:t>
            </a:r>
            <a:r>
              <a:rPr lang="zh-CN" altLang="en-US" sz="2000" dirty="0"/>
              <a:t>中对训练集和测试集进行标签传播，应对数据量少的情况，对无标注数据进行标签预测。（元学习方法</a:t>
            </a:r>
            <a:r>
              <a:rPr lang="en-US" altLang="zh-CN" sz="2000" dirty="0"/>
              <a:t>+</a:t>
            </a:r>
            <a:r>
              <a:rPr lang="en-US" altLang="zh-CN" sz="2000" dirty="0" err="1"/>
              <a:t>transductive</a:t>
            </a:r>
            <a:r>
              <a:rPr lang="en-US" altLang="zh-CN" sz="2000" dirty="0"/>
              <a:t> inference</a:t>
            </a:r>
            <a:r>
              <a:rPr lang="zh-CN" altLang="en-US" sz="2000" dirty="0"/>
              <a:t>）</a:t>
            </a:r>
          </a:p>
        </p:txBody>
      </p:sp>
      <p:pic>
        <p:nvPicPr>
          <p:cNvPr id="7" name="图片 6">
            <a:extLst>
              <a:ext uri="{FF2B5EF4-FFF2-40B4-BE49-F238E27FC236}">
                <a16:creationId xmlns:a16="http://schemas.microsoft.com/office/drawing/2014/main" id="{94C5CC58-8C68-4410-A9B2-ADCDD6E573D5}"/>
              </a:ext>
            </a:extLst>
          </p:cNvPr>
          <p:cNvPicPr>
            <a:picLocks noChangeAspect="1"/>
          </p:cNvPicPr>
          <p:nvPr/>
        </p:nvPicPr>
        <p:blipFill>
          <a:blip r:embed="rId3"/>
          <a:stretch>
            <a:fillRect/>
          </a:stretch>
        </p:blipFill>
        <p:spPr>
          <a:xfrm>
            <a:off x="613455" y="2996952"/>
            <a:ext cx="7773074" cy="3528366"/>
          </a:xfrm>
          <a:prstGeom prst="rect">
            <a:avLst/>
          </a:prstGeom>
        </p:spPr>
      </p:pic>
    </p:spTree>
    <p:extLst>
      <p:ext uri="{BB962C8B-B14F-4D97-AF65-F5344CB8AC3E}">
        <p14:creationId xmlns:p14="http://schemas.microsoft.com/office/powerpoint/2010/main" val="3920262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b="0" dirty="0"/>
              <a:t>LEARNING TO PROPAGATE LABELS</a:t>
            </a:r>
            <a:r>
              <a:rPr lang="en-US" altLang="zh-CN"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28</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1800" dirty="0"/>
              <a:t>《LEARNING TO PROPAGATE LABELS: TRANSDUCTIVE PROPAGATION NETWORK FOR FEW-SHOT LEARNING 》</a:t>
            </a:r>
          </a:p>
          <a:p>
            <a:endParaRPr lang="en-US" altLang="zh-CN" sz="1800" dirty="0"/>
          </a:p>
        </p:txBody>
      </p:sp>
      <p:pic>
        <p:nvPicPr>
          <p:cNvPr id="6" name="图片 5">
            <a:extLst>
              <a:ext uri="{FF2B5EF4-FFF2-40B4-BE49-F238E27FC236}">
                <a16:creationId xmlns:a16="http://schemas.microsoft.com/office/drawing/2014/main" id="{80D7F6D7-6ABB-4C31-85E3-12C947DE6A36}"/>
              </a:ext>
            </a:extLst>
          </p:cNvPr>
          <p:cNvPicPr>
            <a:picLocks noChangeAspect="1"/>
          </p:cNvPicPr>
          <p:nvPr/>
        </p:nvPicPr>
        <p:blipFill>
          <a:blip r:embed="rId3"/>
          <a:stretch>
            <a:fillRect/>
          </a:stretch>
        </p:blipFill>
        <p:spPr>
          <a:xfrm>
            <a:off x="228223" y="2120379"/>
            <a:ext cx="8687553" cy="2476715"/>
          </a:xfrm>
          <a:prstGeom prst="rect">
            <a:avLst/>
          </a:prstGeom>
        </p:spPr>
      </p:pic>
      <p:sp>
        <p:nvSpPr>
          <p:cNvPr id="7" name="矩形: 圆角 6">
            <a:extLst>
              <a:ext uri="{FF2B5EF4-FFF2-40B4-BE49-F238E27FC236}">
                <a16:creationId xmlns:a16="http://schemas.microsoft.com/office/drawing/2014/main" id="{8B7BA663-8998-4916-84D5-042DAD03FFFA}"/>
              </a:ext>
            </a:extLst>
          </p:cNvPr>
          <p:cNvSpPr/>
          <p:nvPr/>
        </p:nvSpPr>
        <p:spPr>
          <a:xfrm>
            <a:off x="533400" y="5157192"/>
            <a:ext cx="1590328" cy="7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特征嵌入</a:t>
            </a:r>
          </a:p>
        </p:txBody>
      </p:sp>
      <p:sp>
        <p:nvSpPr>
          <p:cNvPr id="11" name="矩形: 圆角 10">
            <a:extLst>
              <a:ext uri="{FF2B5EF4-FFF2-40B4-BE49-F238E27FC236}">
                <a16:creationId xmlns:a16="http://schemas.microsoft.com/office/drawing/2014/main" id="{0D78D473-A2A6-4700-979E-26AA735D2866}"/>
              </a:ext>
            </a:extLst>
          </p:cNvPr>
          <p:cNvSpPr/>
          <p:nvPr/>
        </p:nvSpPr>
        <p:spPr>
          <a:xfrm>
            <a:off x="2697149" y="5153462"/>
            <a:ext cx="1590328" cy="7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图构建</a:t>
            </a:r>
          </a:p>
        </p:txBody>
      </p:sp>
      <p:sp>
        <p:nvSpPr>
          <p:cNvPr id="12" name="矩形: 圆角 11">
            <a:extLst>
              <a:ext uri="{FF2B5EF4-FFF2-40B4-BE49-F238E27FC236}">
                <a16:creationId xmlns:a16="http://schemas.microsoft.com/office/drawing/2014/main" id="{4FCEBBA0-E8A5-418B-A076-386023345827}"/>
              </a:ext>
            </a:extLst>
          </p:cNvPr>
          <p:cNvSpPr/>
          <p:nvPr/>
        </p:nvSpPr>
        <p:spPr>
          <a:xfrm>
            <a:off x="4870357" y="5153462"/>
            <a:ext cx="1590328" cy="7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标签传播</a:t>
            </a:r>
          </a:p>
        </p:txBody>
      </p:sp>
      <p:sp>
        <p:nvSpPr>
          <p:cNvPr id="13" name="矩形: 圆角 12">
            <a:extLst>
              <a:ext uri="{FF2B5EF4-FFF2-40B4-BE49-F238E27FC236}">
                <a16:creationId xmlns:a16="http://schemas.microsoft.com/office/drawing/2014/main" id="{65AF5F57-2DBA-4794-A249-FC61780C726B}"/>
              </a:ext>
            </a:extLst>
          </p:cNvPr>
          <p:cNvSpPr/>
          <p:nvPr/>
        </p:nvSpPr>
        <p:spPr>
          <a:xfrm>
            <a:off x="7091343" y="5153462"/>
            <a:ext cx="1590328" cy="7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损失计算</a:t>
            </a:r>
          </a:p>
        </p:txBody>
      </p:sp>
      <p:sp>
        <p:nvSpPr>
          <p:cNvPr id="9" name="箭头: 右 8">
            <a:extLst>
              <a:ext uri="{FF2B5EF4-FFF2-40B4-BE49-F238E27FC236}">
                <a16:creationId xmlns:a16="http://schemas.microsoft.com/office/drawing/2014/main" id="{D9D9C72F-7405-4742-AAF4-09C64B1402FE}"/>
              </a:ext>
            </a:extLst>
          </p:cNvPr>
          <p:cNvSpPr/>
          <p:nvPr/>
        </p:nvSpPr>
        <p:spPr>
          <a:xfrm>
            <a:off x="2123728" y="5434716"/>
            <a:ext cx="573421" cy="245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77C01275-EEE1-4FF9-A957-644FD8C694B6}"/>
              </a:ext>
            </a:extLst>
          </p:cNvPr>
          <p:cNvSpPr/>
          <p:nvPr/>
        </p:nvSpPr>
        <p:spPr>
          <a:xfrm>
            <a:off x="6488372" y="5423937"/>
            <a:ext cx="573421" cy="245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F33A519D-1A5C-4E5C-9668-9F72C727CD64}"/>
              </a:ext>
            </a:extLst>
          </p:cNvPr>
          <p:cNvSpPr/>
          <p:nvPr/>
        </p:nvSpPr>
        <p:spPr>
          <a:xfrm>
            <a:off x="4287477" y="5427599"/>
            <a:ext cx="573421" cy="245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4385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b="0" dirty="0"/>
              <a:t>LEARNING TO PROPAGATE LABELS</a:t>
            </a:r>
            <a:r>
              <a:rPr lang="en-US" altLang="zh-CN"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29</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000" dirty="0"/>
              <a:t>特征嵌入：四个卷积层对输入图像提取特征</a:t>
            </a:r>
            <a:endParaRPr lang="en-US" altLang="zh-CN" sz="2000" dirty="0"/>
          </a:p>
          <a:p>
            <a:endParaRPr lang="en-US" altLang="zh-CN" sz="2000" dirty="0"/>
          </a:p>
          <a:p>
            <a:r>
              <a:rPr lang="zh-CN" altLang="en-US" sz="2000" dirty="0"/>
              <a:t>图构建：</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标签传播：</a:t>
            </a:r>
            <a:endParaRPr lang="en-US" altLang="zh-CN" sz="2000" dirty="0"/>
          </a:p>
          <a:p>
            <a:endParaRPr lang="en-US" altLang="zh-CN" sz="2000" dirty="0"/>
          </a:p>
          <a:p>
            <a:r>
              <a:rPr lang="zh-CN" altLang="en-US" sz="2000" dirty="0"/>
              <a:t>损失计算：</a:t>
            </a:r>
          </a:p>
        </p:txBody>
      </p:sp>
      <p:pic>
        <p:nvPicPr>
          <p:cNvPr id="4" name="图片 3">
            <a:extLst>
              <a:ext uri="{FF2B5EF4-FFF2-40B4-BE49-F238E27FC236}">
                <a16:creationId xmlns:a16="http://schemas.microsoft.com/office/drawing/2014/main" id="{772EEF26-803D-481F-AC56-E694D777BB51}"/>
              </a:ext>
            </a:extLst>
          </p:cNvPr>
          <p:cNvPicPr>
            <a:picLocks noChangeAspect="1"/>
          </p:cNvPicPr>
          <p:nvPr/>
        </p:nvPicPr>
        <p:blipFill>
          <a:blip r:embed="rId3"/>
          <a:stretch>
            <a:fillRect/>
          </a:stretch>
        </p:blipFill>
        <p:spPr>
          <a:xfrm>
            <a:off x="1835696" y="1916832"/>
            <a:ext cx="3856054" cy="716342"/>
          </a:xfrm>
          <a:prstGeom prst="rect">
            <a:avLst/>
          </a:prstGeom>
        </p:spPr>
      </p:pic>
      <p:pic>
        <p:nvPicPr>
          <p:cNvPr id="6" name="图片 5">
            <a:extLst>
              <a:ext uri="{FF2B5EF4-FFF2-40B4-BE49-F238E27FC236}">
                <a16:creationId xmlns:a16="http://schemas.microsoft.com/office/drawing/2014/main" id="{126BA882-CAC4-413D-AD8D-AD31886F1D68}"/>
              </a:ext>
            </a:extLst>
          </p:cNvPr>
          <p:cNvPicPr>
            <a:picLocks noChangeAspect="1"/>
          </p:cNvPicPr>
          <p:nvPr/>
        </p:nvPicPr>
        <p:blipFill>
          <a:blip r:embed="rId4"/>
          <a:stretch>
            <a:fillRect/>
          </a:stretch>
        </p:blipFill>
        <p:spPr>
          <a:xfrm>
            <a:off x="0" y="2546546"/>
            <a:ext cx="9144000" cy="1678281"/>
          </a:xfrm>
          <a:prstGeom prst="rect">
            <a:avLst/>
          </a:prstGeom>
        </p:spPr>
      </p:pic>
      <p:pic>
        <p:nvPicPr>
          <p:cNvPr id="11" name="图片 10">
            <a:extLst>
              <a:ext uri="{FF2B5EF4-FFF2-40B4-BE49-F238E27FC236}">
                <a16:creationId xmlns:a16="http://schemas.microsoft.com/office/drawing/2014/main" id="{3FFC9AE2-8702-4EBC-AC33-4509816AE548}"/>
              </a:ext>
            </a:extLst>
          </p:cNvPr>
          <p:cNvPicPr>
            <a:picLocks noChangeAspect="1"/>
          </p:cNvPicPr>
          <p:nvPr/>
        </p:nvPicPr>
        <p:blipFill>
          <a:blip r:embed="rId5"/>
          <a:stretch>
            <a:fillRect/>
          </a:stretch>
        </p:blipFill>
        <p:spPr>
          <a:xfrm>
            <a:off x="1907704" y="4480695"/>
            <a:ext cx="2019475" cy="274344"/>
          </a:xfrm>
          <a:prstGeom prst="rect">
            <a:avLst/>
          </a:prstGeom>
        </p:spPr>
      </p:pic>
      <p:pic>
        <p:nvPicPr>
          <p:cNvPr id="12" name="图片 11">
            <a:extLst>
              <a:ext uri="{FF2B5EF4-FFF2-40B4-BE49-F238E27FC236}">
                <a16:creationId xmlns:a16="http://schemas.microsoft.com/office/drawing/2014/main" id="{4F9F1407-BDDD-4E84-A259-5213B5470C85}"/>
              </a:ext>
            </a:extLst>
          </p:cNvPr>
          <p:cNvPicPr>
            <a:picLocks noChangeAspect="1"/>
          </p:cNvPicPr>
          <p:nvPr/>
        </p:nvPicPr>
        <p:blipFill>
          <a:blip r:embed="rId6"/>
          <a:stretch>
            <a:fillRect/>
          </a:stretch>
        </p:blipFill>
        <p:spPr>
          <a:xfrm>
            <a:off x="1763688" y="5112299"/>
            <a:ext cx="3292125" cy="746825"/>
          </a:xfrm>
          <a:prstGeom prst="rect">
            <a:avLst/>
          </a:prstGeom>
        </p:spPr>
      </p:pic>
      <p:pic>
        <p:nvPicPr>
          <p:cNvPr id="13" name="图片 12">
            <a:extLst>
              <a:ext uri="{FF2B5EF4-FFF2-40B4-BE49-F238E27FC236}">
                <a16:creationId xmlns:a16="http://schemas.microsoft.com/office/drawing/2014/main" id="{CBC1E307-CC03-40C5-9A6F-98751A063BFA}"/>
              </a:ext>
            </a:extLst>
          </p:cNvPr>
          <p:cNvPicPr>
            <a:picLocks noChangeAspect="1"/>
          </p:cNvPicPr>
          <p:nvPr/>
        </p:nvPicPr>
        <p:blipFill>
          <a:blip r:embed="rId7"/>
          <a:stretch>
            <a:fillRect/>
          </a:stretch>
        </p:blipFill>
        <p:spPr>
          <a:xfrm>
            <a:off x="1035526" y="5816490"/>
            <a:ext cx="5456393" cy="792549"/>
          </a:xfrm>
          <a:prstGeom prst="rect">
            <a:avLst/>
          </a:prstGeom>
        </p:spPr>
      </p:pic>
      <p:pic>
        <p:nvPicPr>
          <p:cNvPr id="14" name="图片 13">
            <a:extLst>
              <a:ext uri="{FF2B5EF4-FFF2-40B4-BE49-F238E27FC236}">
                <a16:creationId xmlns:a16="http://schemas.microsoft.com/office/drawing/2014/main" id="{BAEF3DE7-AF76-4E21-B391-71BCDEF9B04A}"/>
              </a:ext>
            </a:extLst>
          </p:cNvPr>
          <p:cNvPicPr>
            <a:picLocks noChangeAspect="1"/>
          </p:cNvPicPr>
          <p:nvPr/>
        </p:nvPicPr>
        <p:blipFill>
          <a:blip r:embed="rId8"/>
          <a:stretch>
            <a:fillRect/>
          </a:stretch>
        </p:blipFill>
        <p:spPr>
          <a:xfrm>
            <a:off x="6084168" y="2109759"/>
            <a:ext cx="2049958" cy="243861"/>
          </a:xfrm>
          <a:prstGeom prst="rect">
            <a:avLst/>
          </a:prstGeom>
        </p:spPr>
      </p:pic>
    </p:spTree>
    <p:extLst>
      <p:ext uri="{BB962C8B-B14F-4D97-AF65-F5344CB8AC3E}">
        <p14:creationId xmlns:p14="http://schemas.microsoft.com/office/powerpoint/2010/main" val="16212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pPr marL="0" indent="0">
              <a:buNone/>
            </a:pPr>
            <a:r>
              <a:rPr lang="zh-CN" altLang="en-US" dirty="0"/>
              <a:t> 深度学习</a:t>
            </a:r>
            <a:r>
              <a:rPr lang="en-US" altLang="zh-CN" dirty="0"/>
              <a:t>(deep learning)</a:t>
            </a:r>
            <a:r>
              <a:rPr lang="zh-CN" altLang="en-US" dirty="0"/>
              <a:t>已经广泛应用于各个领域，解决各类问题，但是</a:t>
            </a:r>
            <a:r>
              <a:rPr lang="en-US" altLang="zh-CN" dirty="0"/>
              <a:t>deep learning</a:t>
            </a:r>
            <a:r>
              <a:rPr lang="zh-CN" altLang="en-US" dirty="0"/>
              <a:t>是一种</a:t>
            </a:r>
            <a:r>
              <a:rPr lang="en-US" altLang="zh-CN" dirty="0"/>
              <a:t>data hungry</a:t>
            </a:r>
            <a:r>
              <a:rPr lang="zh-CN" altLang="en-US" dirty="0"/>
              <a:t>的技术，需要大量的标注样本才能发挥作用。</a:t>
            </a:r>
            <a:br>
              <a:rPr lang="en-US" altLang="zh-CN" dirty="0"/>
            </a:br>
            <a:endParaRPr lang="zh-CN" altLang="en-US" dirty="0"/>
          </a:p>
        </p:txBody>
      </p:sp>
      <p:pic>
        <p:nvPicPr>
          <p:cNvPr id="4" name="图片 3">
            <a:extLst>
              <a:ext uri="{FF2B5EF4-FFF2-40B4-BE49-F238E27FC236}">
                <a16:creationId xmlns:a16="http://schemas.microsoft.com/office/drawing/2014/main" id="{2F22A7C8-5FB6-4753-A3FB-C9E14165D768}"/>
              </a:ext>
            </a:extLst>
          </p:cNvPr>
          <p:cNvPicPr>
            <a:picLocks noChangeAspect="1"/>
          </p:cNvPicPr>
          <p:nvPr/>
        </p:nvPicPr>
        <p:blipFill>
          <a:blip r:embed="rId3"/>
          <a:stretch>
            <a:fillRect/>
          </a:stretch>
        </p:blipFill>
        <p:spPr>
          <a:xfrm>
            <a:off x="2229035" y="2780928"/>
            <a:ext cx="4541914" cy="3185436"/>
          </a:xfrm>
          <a:prstGeom prst="rect">
            <a:avLst/>
          </a:prstGeom>
        </p:spPr>
      </p:pic>
    </p:spTree>
    <p:extLst>
      <p:ext uri="{BB962C8B-B14F-4D97-AF65-F5344CB8AC3E}">
        <p14:creationId xmlns:p14="http://schemas.microsoft.com/office/powerpoint/2010/main" val="2030598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b="0" dirty="0"/>
              <a:t>LEARNING TO PROPAGATE LABELS</a:t>
            </a:r>
            <a:r>
              <a:rPr lang="en-US" altLang="zh-CN"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30</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该论文将元学习思想和转导学习结合在一起，提出了解决小样本学习的一种新思路，其中似乎蕴含着度量学习的部分思想。</a:t>
            </a:r>
            <a:endParaRPr lang="en-US" altLang="zh-CN" sz="2400" dirty="0"/>
          </a:p>
          <a:p>
            <a:endParaRPr lang="en-US" altLang="zh-CN" sz="2400" dirty="0"/>
          </a:p>
          <a:p>
            <a:r>
              <a:rPr lang="zh-CN" altLang="en-US" sz="2400" dirty="0"/>
              <a:t>该论文后续方向可以考虑度量学习，即空间模型的建模是否可以考虑一些新的度量方式，而并非仅仅只是采用样本之间的欧几里得距离。</a:t>
            </a:r>
          </a:p>
        </p:txBody>
      </p:sp>
    </p:spTree>
    <p:extLst>
      <p:ext uri="{BB962C8B-B14F-4D97-AF65-F5344CB8AC3E}">
        <p14:creationId xmlns:p14="http://schemas.microsoft.com/office/powerpoint/2010/main" val="2755000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总结</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3</a:t>
            </a:r>
          </a:p>
        </p:txBody>
      </p:sp>
    </p:spTree>
    <p:extLst>
      <p:ext uri="{BB962C8B-B14F-4D97-AF65-F5344CB8AC3E}">
        <p14:creationId xmlns:p14="http://schemas.microsoft.com/office/powerpoint/2010/main" val="3352449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zh-CN" altLang="en-US" dirty="0"/>
              <a:t>总结</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32</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小样本学习和元学习之间关系密切，通常解决小样本学习方法主要分为：微调，度量学习，元学习方法。</a:t>
            </a:r>
            <a:endParaRPr lang="en-US" altLang="zh-CN" sz="2400" dirty="0"/>
          </a:p>
          <a:p>
            <a:endParaRPr lang="en-US" altLang="zh-CN" sz="2400" dirty="0"/>
          </a:p>
          <a:p>
            <a:r>
              <a:rPr lang="zh-CN" altLang="en-US" sz="2400" dirty="0"/>
              <a:t>元学习方法和微调学习实际上可以结合的，往往是在元学习之后，在新的任务上进行微调。</a:t>
            </a:r>
            <a:endParaRPr lang="en-US" altLang="zh-CN" sz="2400" dirty="0"/>
          </a:p>
          <a:p>
            <a:endParaRPr lang="en-US" altLang="zh-CN" sz="2400" dirty="0"/>
          </a:p>
          <a:p>
            <a:r>
              <a:rPr lang="zh-CN" altLang="en-US" sz="2400" dirty="0"/>
              <a:t>很多方法思想都是相近的，只是稍微有所修改，就形成了一种新的小样本学习方法。（元学习</a:t>
            </a:r>
            <a:r>
              <a:rPr lang="en-US" altLang="zh-CN" sz="2400" dirty="0"/>
              <a:t>+</a:t>
            </a:r>
            <a:r>
              <a:rPr lang="zh-CN" altLang="en-US" sz="2400" dirty="0"/>
              <a:t>转导思想）</a:t>
            </a:r>
          </a:p>
        </p:txBody>
      </p:sp>
    </p:spTree>
    <p:extLst>
      <p:ext uri="{BB962C8B-B14F-4D97-AF65-F5344CB8AC3E}">
        <p14:creationId xmlns:p14="http://schemas.microsoft.com/office/powerpoint/2010/main" val="1335709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想法</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4</a:t>
            </a:r>
          </a:p>
        </p:txBody>
      </p:sp>
    </p:spTree>
    <p:extLst>
      <p:ext uri="{BB962C8B-B14F-4D97-AF65-F5344CB8AC3E}">
        <p14:creationId xmlns:p14="http://schemas.microsoft.com/office/powerpoint/2010/main" val="999092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zh-CN" altLang="en-US" dirty="0"/>
              <a:t>想法</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34</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将元学习和微调结合，实现模型自适应。具体实现考虑</a:t>
            </a:r>
            <a:r>
              <a:rPr lang="en-US" altLang="zh-CN" sz="2400" dirty="0"/>
              <a:t>LSTM</a:t>
            </a:r>
            <a:r>
              <a:rPr lang="zh-CN" altLang="en-US" sz="2400" dirty="0"/>
              <a:t>机制或者</a:t>
            </a:r>
            <a:r>
              <a:rPr lang="en-US" altLang="zh-CN" sz="2400" dirty="0"/>
              <a:t>MAML</a:t>
            </a:r>
            <a:r>
              <a:rPr lang="zh-CN" altLang="en-US" sz="2400" dirty="0"/>
              <a:t>。</a:t>
            </a:r>
            <a:endParaRPr lang="en-US" altLang="zh-CN" sz="2400" dirty="0"/>
          </a:p>
          <a:p>
            <a:endParaRPr lang="en-US" altLang="zh-CN" sz="2400" dirty="0"/>
          </a:p>
          <a:p>
            <a:r>
              <a:rPr lang="en-US" altLang="zh-CN" sz="2400" dirty="0"/>
              <a:t>LSTM</a:t>
            </a:r>
            <a:r>
              <a:rPr lang="zh-CN" altLang="en-US" sz="2400" dirty="0"/>
              <a:t>优化角度：将</a:t>
            </a:r>
            <a:r>
              <a:rPr lang="en-US" altLang="zh-CN" sz="2400" dirty="0"/>
              <a:t>meta-learner</a:t>
            </a:r>
            <a:r>
              <a:rPr lang="zh-CN" altLang="en-US" sz="2400" dirty="0"/>
              <a:t>部署在</a:t>
            </a:r>
            <a:r>
              <a:rPr lang="en-US" altLang="zh-CN" sz="2400" dirty="0"/>
              <a:t>BWDSP</a:t>
            </a:r>
            <a:r>
              <a:rPr lang="zh-CN" altLang="en-US" sz="2400" dirty="0"/>
              <a:t>上，使其可以根据</a:t>
            </a:r>
            <a:r>
              <a:rPr lang="en-US" altLang="zh-CN" sz="2400" dirty="0"/>
              <a:t>base-learner</a:t>
            </a:r>
            <a:r>
              <a:rPr lang="zh-CN" altLang="en-US" sz="2400" dirty="0"/>
              <a:t>的返回信息产生新的</a:t>
            </a:r>
            <a:r>
              <a:rPr lang="en-US" altLang="zh-CN" sz="2400" dirty="0"/>
              <a:t>base-learning</a:t>
            </a:r>
            <a:r>
              <a:rPr lang="zh-CN" altLang="en-US" sz="2400" dirty="0"/>
              <a:t>参数。</a:t>
            </a:r>
            <a:endParaRPr lang="en-US" altLang="zh-CN" sz="2400" dirty="0"/>
          </a:p>
          <a:p>
            <a:endParaRPr lang="en-US" altLang="zh-CN" sz="2400" dirty="0"/>
          </a:p>
          <a:p>
            <a:r>
              <a:rPr lang="en-US" altLang="zh-CN" sz="2400" dirty="0"/>
              <a:t>MAML</a:t>
            </a:r>
            <a:r>
              <a:rPr lang="zh-CN" altLang="en-US" sz="2400" dirty="0"/>
              <a:t>角度：将原来习得的模型重新在</a:t>
            </a:r>
            <a:r>
              <a:rPr lang="en-US" altLang="zh-CN" sz="2400" dirty="0"/>
              <a:t>BWDSP</a:t>
            </a:r>
            <a:r>
              <a:rPr lang="zh-CN" altLang="en-US" sz="2400" dirty="0"/>
              <a:t>上进行</a:t>
            </a:r>
            <a:r>
              <a:rPr lang="en-US" altLang="zh-CN" sz="2400" dirty="0"/>
              <a:t>MAML</a:t>
            </a:r>
            <a:r>
              <a:rPr lang="zh-CN" altLang="en-US" sz="2400" dirty="0"/>
              <a:t>学习，得到一个好的参数表征，快速适应新任务。</a:t>
            </a:r>
            <a:endParaRPr lang="en-US" altLang="zh-CN" sz="2400" dirty="0"/>
          </a:p>
          <a:p>
            <a:endParaRPr lang="en-US" altLang="zh-CN" sz="2400" dirty="0"/>
          </a:p>
          <a:p>
            <a:r>
              <a:rPr lang="zh-CN" altLang="en-US" sz="2400" dirty="0"/>
              <a:t>元学习</a:t>
            </a:r>
            <a:r>
              <a:rPr lang="en-US" altLang="zh-CN" sz="2400" dirty="0"/>
              <a:t>+</a:t>
            </a:r>
            <a:r>
              <a:rPr lang="zh-CN" altLang="en-US" sz="2400" dirty="0"/>
              <a:t>转导思想角度：通过对训练数据进行训练，得到一个好的空间表征模型，直接对测试样本进行预测。</a:t>
            </a:r>
          </a:p>
        </p:txBody>
      </p:sp>
    </p:spTree>
    <p:extLst>
      <p:ext uri="{BB962C8B-B14F-4D97-AF65-F5344CB8AC3E}">
        <p14:creationId xmlns:p14="http://schemas.microsoft.com/office/powerpoint/2010/main" val="3362259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35</a:t>
            </a:fld>
            <a:endParaRPr lang="en-US" altLang="zh-CN"/>
          </a:p>
        </p:txBody>
      </p:sp>
      <p:sp>
        <p:nvSpPr>
          <p:cNvPr id="3" name="内容占位符 2"/>
          <p:cNvSpPr>
            <a:spLocks noGrp="1"/>
          </p:cNvSpPr>
          <p:nvPr>
            <p:ph sz="quarter" idx="1"/>
          </p:nvPr>
        </p:nvSpPr>
        <p:spPr>
          <a:xfrm>
            <a:off x="204422" y="1268760"/>
            <a:ext cx="8640960" cy="5112568"/>
          </a:xfrm>
        </p:spPr>
        <p:txBody>
          <a:bodyPr/>
          <a:lstStyle/>
          <a:p>
            <a:pPr marL="0" lvl="1" indent="0">
              <a:spcBef>
                <a:spcPts val="700"/>
              </a:spcBef>
              <a:buClr>
                <a:schemeClr val="accent2"/>
              </a:buClr>
              <a:buSzPct val="60000"/>
              <a:buNone/>
            </a:pPr>
            <a:endParaRPr lang="en-US" altLang="zh-CN" dirty="0"/>
          </a:p>
          <a:p>
            <a:pPr marL="319088" lvl="1" indent="-319088">
              <a:spcBef>
                <a:spcPts val="700"/>
              </a:spcBef>
              <a:buClr>
                <a:schemeClr val="accent2"/>
              </a:buClr>
              <a:buSzPct val="60000"/>
              <a:buFont typeface="Wingdings" pitchFamily="2" charset="2"/>
              <a:buChar char="p"/>
            </a:pPr>
            <a:endParaRPr lang="en-US" altLang="zh-CN" dirty="0"/>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2123728" y="3409545"/>
            <a:ext cx="5184577" cy="830997"/>
          </a:xfrm>
          <a:prstGeom prst="rect">
            <a:avLst/>
          </a:prstGeom>
          <a:noFill/>
        </p:spPr>
        <p:txBody>
          <a:bodyPr wrap="square" rtlCol="0">
            <a:spAutoFit/>
          </a:bodyPr>
          <a:lstStyle/>
          <a:p>
            <a:r>
              <a:rPr lang="en-US" altLang="zh-CN" sz="4800" dirty="0">
                <a:latin typeface="Times New Roman" panose="02020603050405020304" pitchFamily="18" charset="0"/>
              </a:rPr>
              <a:t>The End, Thanks!</a:t>
            </a:r>
            <a:endParaRPr lang="zh-CN" altLang="en-US" sz="4800" dirty="0">
              <a:latin typeface="Times New Roman" panose="02020603050405020304" pitchFamily="18" charset="0"/>
            </a:endParaRPr>
          </a:p>
        </p:txBody>
      </p:sp>
    </p:spTree>
    <p:extLst>
      <p:ext uri="{BB962C8B-B14F-4D97-AF65-F5344CB8AC3E}">
        <p14:creationId xmlns:p14="http://schemas.microsoft.com/office/powerpoint/2010/main" val="348329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4</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现实世界中，有很多问题是没有这么多的标注数据的，获取标注数据的成本也非常大，由此引出小样本学习问题：</a:t>
            </a:r>
            <a:endParaRPr lang="en-US" altLang="zh-CN" dirty="0"/>
          </a:p>
          <a:p>
            <a:r>
              <a:rPr lang="zh-CN" altLang="en-US" sz="2400" dirty="0"/>
              <a:t>训练过程中有从未见过的新类，只能借助每类少数几个标注样本；</a:t>
            </a:r>
            <a:endParaRPr lang="en-US" altLang="zh-CN" sz="2400" dirty="0"/>
          </a:p>
          <a:p>
            <a:r>
              <a:rPr lang="zh-CN" altLang="en-US" sz="2400" dirty="0"/>
              <a:t>不改变已经训练好的模型；</a:t>
            </a:r>
            <a:endParaRPr lang="en-US" altLang="zh-CN" sz="2400" dirty="0"/>
          </a:p>
          <a:p>
            <a:endParaRPr lang="zh-CN" altLang="en-US" dirty="0"/>
          </a:p>
          <a:p>
            <a:pPr marL="0" indent="0">
              <a:buNone/>
            </a:pPr>
            <a:br>
              <a:rPr lang="en-US" altLang="zh-CN" dirty="0"/>
            </a:br>
            <a:endParaRPr lang="zh-CN" altLang="en-US" dirty="0"/>
          </a:p>
        </p:txBody>
      </p:sp>
    </p:spTree>
    <p:extLst>
      <p:ext uri="{BB962C8B-B14F-4D97-AF65-F5344CB8AC3E}">
        <p14:creationId xmlns:p14="http://schemas.microsoft.com/office/powerpoint/2010/main" val="2100174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5</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b="1" dirty="0"/>
              <a:t>Few-shot Learning </a:t>
            </a:r>
            <a:r>
              <a:rPr lang="zh-CN" altLang="en-US" b="1" dirty="0"/>
              <a:t>是 </a:t>
            </a:r>
            <a:r>
              <a:rPr lang="en-US" altLang="zh-CN" b="1" dirty="0"/>
              <a:t>Meta Learning </a:t>
            </a:r>
            <a:r>
              <a:rPr lang="zh-CN" altLang="en-US" b="1" dirty="0"/>
              <a:t>在监督学习领域的应用。</a:t>
            </a:r>
            <a:r>
              <a:rPr lang="en-US" altLang="zh-CN" dirty="0"/>
              <a:t>Meta Learning</a:t>
            </a:r>
            <a:r>
              <a:rPr lang="zh-CN" altLang="en-US" dirty="0"/>
              <a:t>，又称为 </a:t>
            </a:r>
            <a:r>
              <a:rPr lang="en-US" altLang="zh-CN" dirty="0"/>
              <a:t>learning to learn</a:t>
            </a:r>
            <a:r>
              <a:rPr lang="zh-CN" altLang="en-US" dirty="0"/>
              <a:t>，在 </a:t>
            </a:r>
            <a:r>
              <a:rPr lang="en-US" altLang="zh-CN" dirty="0"/>
              <a:t>meta training </a:t>
            </a:r>
            <a:r>
              <a:rPr lang="zh-CN" altLang="en-US" dirty="0"/>
              <a:t>阶段将数据集分解为不同的 </a:t>
            </a:r>
            <a:r>
              <a:rPr lang="en-US" altLang="zh-CN" dirty="0"/>
              <a:t>meta task</a:t>
            </a:r>
            <a:r>
              <a:rPr lang="zh-CN" altLang="en-US" dirty="0"/>
              <a:t>，去学习类别变化的情况下模型的泛化能力，在 </a:t>
            </a:r>
            <a:r>
              <a:rPr lang="en-US" altLang="zh-CN" dirty="0"/>
              <a:t>meta testing </a:t>
            </a:r>
            <a:r>
              <a:rPr lang="zh-CN" altLang="en-US" dirty="0"/>
              <a:t>阶段，面对全新的类别，不需要变动已有的模型，就可以完成分类。 </a:t>
            </a:r>
            <a:br>
              <a:rPr lang="en-US" altLang="zh-CN" dirty="0"/>
            </a:br>
            <a:endParaRPr lang="zh-CN" altLang="en-US" dirty="0"/>
          </a:p>
        </p:txBody>
      </p:sp>
      <p:pic>
        <p:nvPicPr>
          <p:cNvPr id="6" name="图片 5">
            <a:extLst>
              <a:ext uri="{FF2B5EF4-FFF2-40B4-BE49-F238E27FC236}">
                <a16:creationId xmlns:a16="http://schemas.microsoft.com/office/drawing/2014/main" id="{CA350EE6-00D7-4E67-948A-CCB4D2EB87C1}"/>
              </a:ext>
            </a:extLst>
          </p:cNvPr>
          <p:cNvPicPr>
            <a:picLocks noChangeAspect="1"/>
          </p:cNvPicPr>
          <p:nvPr/>
        </p:nvPicPr>
        <p:blipFill>
          <a:blip r:embed="rId3"/>
          <a:stretch>
            <a:fillRect/>
          </a:stretch>
        </p:blipFill>
        <p:spPr>
          <a:xfrm>
            <a:off x="1299314" y="4077072"/>
            <a:ext cx="6401355" cy="2270957"/>
          </a:xfrm>
          <a:prstGeom prst="rect">
            <a:avLst/>
          </a:prstGeom>
        </p:spPr>
      </p:pic>
    </p:spTree>
    <p:extLst>
      <p:ext uri="{BB962C8B-B14F-4D97-AF65-F5344CB8AC3E}">
        <p14:creationId xmlns:p14="http://schemas.microsoft.com/office/powerpoint/2010/main" val="328074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小样本学习</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2</a:t>
            </a:r>
          </a:p>
        </p:txBody>
      </p:sp>
    </p:spTree>
    <p:extLst>
      <p:ext uri="{BB962C8B-B14F-4D97-AF65-F5344CB8AC3E}">
        <p14:creationId xmlns:p14="http://schemas.microsoft.com/office/powerpoint/2010/main" val="3230897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20" y="121644"/>
            <a:ext cx="6327648" cy="612648"/>
          </a:xfrm>
        </p:spPr>
        <p:txBody>
          <a:bodyPr/>
          <a:lstStyle/>
          <a:p>
            <a:r>
              <a:rPr lang="zh-CN" altLang="en-US" dirty="0"/>
              <a:t>微调</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7</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根据新的样本对原来已经训练好的模型进行一步或多步训练，模型的最后一层可能需要改变</a:t>
            </a:r>
          </a:p>
        </p:txBody>
      </p:sp>
      <p:pic>
        <p:nvPicPr>
          <p:cNvPr id="4" name="图片 3">
            <a:extLst>
              <a:ext uri="{FF2B5EF4-FFF2-40B4-BE49-F238E27FC236}">
                <a16:creationId xmlns:a16="http://schemas.microsoft.com/office/drawing/2014/main" id="{4426CCF7-283A-4153-A522-8A6D467C9DF9}"/>
              </a:ext>
            </a:extLst>
          </p:cNvPr>
          <p:cNvPicPr>
            <a:picLocks noChangeAspect="1"/>
          </p:cNvPicPr>
          <p:nvPr/>
        </p:nvPicPr>
        <p:blipFill>
          <a:blip r:embed="rId3"/>
          <a:stretch>
            <a:fillRect/>
          </a:stretch>
        </p:blipFill>
        <p:spPr>
          <a:xfrm>
            <a:off x="1115360" y="2276872"/>
            <a:ext cx="6913280" cy="4122363"/>
          </a:xfrm>
          <a:prstGeom prst="rect">
            <a:avLst/>
          </a:prstGeom>
        </p:spPr>
      </p:pic>
      <p:sp>
        <p:nvSpPr>
          <p:cNvPr id="6" name="矩形 5">
            <a:extLst>
              <a:ext uri="{FF2B5EF4-FFF2-40B4-BE49-F238E27FC236}">
                <a16:creationId xmlns:a16="http://schemas.microsoft.com/office/drawing/2014/main" id="{B5DDCDF6-466B-4D7A-952A-028062351986}"/>
              </a:ext>
            </a:extLst>
          </p:cNvPr>
          <p:cNvSpPr/>
          <p:nvPr/>
        </p:nvSpPr>
        <p:spPr>
          <a:xfrm>
            <a:off x="604391" y="229537"/>
            <a:ext cx="8251236" cy="677108"/>
          </a:xfrm>
          <a:prstGeom prst="rect">
            <a:avLst/>
          </a:prstGeom>
        </p:spPr>
        <p:txBody>
          <a:bodyPr wrap="square">
            <a:spAutoFit/>
          </a:bodyPr>
          <a:lstStyle/>
          <a:p>
            <a:r>
              <a:rPr lang="en-US" altLang="zh-CN" sz="2000" b="1" dirty="0">
                <a:solidFill>
                  <a:srgbClr val="000000"/>
                </a:solidFill>
                <a:latin typeface="CMBX12"/>
              </a:rPr>
              <a:t>《Fine-Tuning Deep Neural Networks in Continuous Learning Scenarios》</a:t>
            </a:r>
            <a:r>
              <a:rPr lang="en-US" altLang="zh-CN" sz="2000" dirty="0"/>
              <a:t> </a:t>
            </a:r>
            <a:br>
              <a:rPr lang="en-US" altLang="zh-CN" dirty="0"/>
            </a:br>
            <a:endParaRPr lang="zh-CN" altLang="en-US" dirty="0"/>
          </a:p>
        </p:txBody>
      </p:sp>
    </p:spTree>
    <p:extLst>
      <p:ext uri="{BB962C8B-B14F-4D97-AF65-F5344CB8AC3E}">
        <p14:creationId xmlns:p14="http://schemas.microsoft.com/office/powerpoint/2010/main" val="181877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6327648" cy="612648"/>
          </a:xfrm>
        </p:spPr>
        <p:txBody>
          <a:bodyPr/>
          <a:lstStyle/>
          <a:p>
            <a:r>
              <a:rPr lang="zh-CN" altLang="en-US" dirty="0"/>
              <a:t>基于</a:t>
            </a:r>
            <a:r>
              <a:rPr lang="en-US" altLang="zh-CN" dirty="0"/>
              <a:t>metric</a:t>
            </a:r>
            <a:r>
              <a:rPr lang="zh-CN" altLang="en-US" dirty="0"/>
              <a:t>的方法</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8</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该方法是对样本间距离分布进行建模，使得属于同类样本靠近，异类样本远离。</a:t>
            </a:r>
            <a:endParaRPr lang="en-US" altLang="zh-CN" dirty="0"/>
          </a:p>
          <a:p>
            <a:r>
              <a:rPr lang="zh-CN" altLang="en-US" dirty="0"/>
              <a:t>简单地，我们可以采用无参估计的方法，如</a:t>
            </a:r>
            <a:r>
              <a:rPr lang="en-US" altLang="zh-CN" dirty="0"/>
              <a:t>KNN</a:t>
            </a:r>
            <a:r>
              <a:rPr lang="zh-CN" altLang="en-US" dirty="0"/>
              <a:t>。</a:t>
            </a:r>
            <a:r>
              <a:rPr lang="en-US" altLang="zh-CN" dirty="0"/>
              <a:t>KNN</a:t>
            </a:r>
            <a:r>
              <a:rPr lang="zh-CN" altLang="en-US" dirty="0"/>
              <a:t>虽然不需要训练，但效果依赖距离度量的选取</a:t>
            </a:r>
            <a:endParaRPr lang="en-US" altLang="zh-CN" dirty="0"/>
          </a:p>
          <a:p>
            <a:r>
              <a:rPr lang="zh-CN" altLang="en-US" dirty="0"/>
              <a:t>另一种方法，即通过学习一个端到端的最近邻分类器，它同时受益于带参数和无参数的优点，使得不但能快速地学习到新的样本，而且能对已知样本有很好的泛化性。</a:t>
            </a:r>
          </a:p>
        </p:txBody>
      </p:sp>
    </p:spTree>
    <p:extLst>
      <p:ext uri="{BB962C8B-B14F-4D97-AF65-F5344CB8AC3E}">
        <p14:creationId xmlns:p14="http://schemas.microsoft.com/office/powerpoint/2010/main" val="3202567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孪生网络</a:t>
            </a:r>
            <a:r>
              <a:rPr lang="en-US" altLang="zh-CN" dirty="0"/>
              <a:t>《Siamese Neural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9</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这个方法对输入的结构进行限制并自动发现可以从新样本上泛化的特征。通过一个有监督的基于孪生网络的度量学习来训练，然后重用那个网络所提取的特征进行</a:t>
            </a:r>
            <a:r>
              <a:rPr lang="en-US" altLang="zh-CN" sz="2400" dirty="0"/>
              <a:t>one/few-shot</a:t>
            </a:r>
            <a:r>
              <a:rPr lang="zh-CN" altLang="en-US" sz="2400" dirty="0"/>
              <a:t>学习。</a:t>
            </a:r>
            <a:endParaRPr lang="en-US" altLang="zh-CN" sz="2400" dirty="0"/>
          </a:p>
          <a:p>
            <a:endParaRPr lang="zh-CN" altLang="en-US" sz="2400" dirty="0"/>
          </a:p>
        </p:txBody>
      </p:sp>
      <p:pic>
        <p:nvPicPr>
          <p:cNvPr id="4" name="图片 3">
            <a:extLst>
              <a:ext uri="{FF2B5EF4-FFF2-40B4-BE49-F238E27FC236}">
                <a16:creationId xmlns:a16="http://schemas.microsoft.com/office/drawing/2014/main" id="{1DC7FFD3-8F19-45D5-A9C5-2BF8512A308F}"/>
              </a:ext>
            </a:extLst>
          </p:cNvPr>
          <p:cNvPicPr>
            <a:picLocks noChangeAspect="1"/>
          </p:cNvPicPr>
          <p:nvPr/>
        </p:nvPicPr>
        <p:blipFill>
          <a:blip r:embed="rId3"/>
          <a:stretch>
            <a:fillRect/>
          </a:stretch>
        </p:blipFill>
        <p:spPr>
          <a:xfrm>
            <a:off x="2101146" y="3068960"/>
            <a:ext cx="4797692" cy="3387649"/>
          </a:xfrm>
          <a:prstGeom prst="rect">
            <a:avLst/>
          </a:prstGeom>
        </p:spPr>
      </p:pic>
    </p:spTree>
    <p:extLst>
      <p:ext uri="{BB962C8B-B14F-4D97-AF65-F5344CB8AC3E}">
        <p14:creationId xmlns:p14="http://schemas.microsoft.com/office/powerpoint/2010/main" val="14786141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otalTime>53998</TotalTime>
  <Words>2388</Words>
  <Application>Microsoft Office PowerPoint</Application>
  <PresentationFormat>全屏显示(4:3)</PresentationFormat>
  <Paragraphs>188</Paragraphs>
  <Slides>35</Slides>
  <Notes>30</Notes>
  <HiddenSlides>0</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1</vt:i4>
      </vt:variant>
      <vt:variant>
        <vt:lpstr>幻灯片标题</vt:lpstr>
      </vt:variant>
      <vt:variant>
        <vt:i4>35</vt:i4>
      </vt:variant>
    </vt:vector>
  </HeadingPairs>
  <TitlesOfParts>
    <vt:vector size="51" baseType="lpstr">
      <vt:lpstr>CMBX12</vt:lpstr>
      <vt:lpstr>Haettenschweiler</vt:lpstr>
      <vt:lpstr>Arial</vt:lpstr>
      <vt:lpstr>Arial</vt:lpstr>
      <vt:lpstr>Calibri</vt:lpstr>
      <vt:lpstr>Calibri Light</vt:lpstr>
      <vt:lpstr>Palatino Linotype</vt:lpstr>
      <vt:lpstr>Tahoma</vt:lpstr>
      <vt:lpstr>Times New Roman</vt:lpstr>
      <vt:lpstr>Tw Cen MT</vt:lpstr>
      <vt:lpstr>Wingdings</vt:lpstr>
      <vt:lpstr>Median</vt:lpstr>
      <vt:lpstr>1_自定义设计方案</vt:lpstr>
      <vt:lpstr>自定义设计方案</vt:lpstr>
      <vt:lpstr>Theme2</vt:lpstr>
      <vt:lpstr>Image</vt:lpstr>
      <vt:lpstr>小样本学习综述 </vt:lpstr>
      <vt:lpstr>引言</vt:lpstr>
      <vt:lpstr>引言</vt:lpstr>
      <vt:lpstr>引言</vt:lpstr>
      <vt:lpstr>引言</vt:lpstr>
      <vt:lpstr>小样本学习</vt:lpstr>
      <vt:lpstr>微调</vt:lpstr>
      <vt:lpstr>基于metric的方法</vt:lpstr>
      <vt:lpstr>孪生网络《Siamese Neural Networks》</vt:lpstr>
      <vt:lpstr>孪生网络《Siamese Neural Networks》</vt:lpstr>
      <vt:lpstr>匹配网络《Matching Networks》</vt:lpstr>
      <vt:lpstr>匹配网络《Matching Networks》</vt:lpstr>
      <vt:lpstr>原型网络 《Prototypical Networks》</vt:lpstr>
      <vt:lpstr>原型网络 《Prototypical Networks》</vt:lpstr>
      <vt:lpstr>基于meta-learning（元学习）的方法</vt:lpstr>
      <vt:lpstr>Learning to learn by gradient descent by gradient descent </vt:lpstr>
      <vt:lpstr>Learning to learn by gradient descent by gradient descent </vt:lpstr>
      <vt:lpstr>Learning to learn by gradient descent by gradient descent </vt:lpstr>
      <vt:lpstr>Learning to learn by gradient descent by gradient descent </vt:lpstr>
      <vt:lpstr>OPTIMIZATION AS A MODEL FOR FEW-SHOT LEARNING </vt:lpstr>
      <vt:lpstr>OPTIMIZATION AS A MODEL FOR FEW-SHOT LEARNING </vt:lpstr>
      <vt:lpstr>OPTIMIZATION AS A MODEL FOR FEW-SHOT LEARNING </vt:lpstr>
      <vt:lpstr>Model-Agnostic Meta-Learning for Fast Adaptation of Deep Networks </vt:lpstr>
      <vt:lpstr>Model-Agnostic Meta-Learning for Fast Adaptation of Deep Networks </vt:lpstr>
      <vt:lpstr>Model-Agnostic Meta-Learning for Fast Adaptation of Deep Networks </vt:lpstr>
      <vt:lpstr>Model-Agnostic Meta-Learning for Fast Adaptation of Deep Networks </vt:lpstr>
      <vt:lpstr>LEARNING TO PROPAGATE LABELS </vt:lpstr>
      <vt:lpstr>LEARNING TO PROPAGATE LABELS </vt:lpstr>
      <vt:lpstr>LEARNING TO PROPAGATE LABELS </vt:lpstr>
      <vt:lpstr>LEARNING TO PROPAGATE LABELS </vt:lpstr>
      <vt:lpstr>总结</vt:lpstr>
      <vt:lpstr>总结</vt:lpstr>
      <vt:lpstr>想法</vt:lpstr>
      <vt:lpstr>想法</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Recommender Systems:  From Personalization to Globalization</dc:title>
  <dc:creator>QI</dc:creator>
  <cp:lastModifiedBy>恒雨 蔡</cp:lastModifiedBy>
  <cp:revision>3462</cp:revision>
  <dcterms:created xsi:type="dcterms:W3CDTF">2012-08-24T15:45:12Z</dcterms:created>
  <dcterms:modified xsi:type="dcterms:W3CDTF">2019-04-11T04:25:20Z</dcterms:modified>
</cp:coreProperties>
</file>